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Lst>
  <p:notesMasterIdLst>
    <p:notesMasterId r:id="rId34"/>
  </p:notesMasterIdLst>
  <p:handoutMasterIdLst>
    <p:handoutMasterId r:id="rId35"/>
  </p:handoutMasterIdLst>
  <p:sldIdLst>
    <p:sldId id="283" r:id="rId2"/>
    <p:sldId id="282" r:id="rId3"/>
    <p:sldId id="311" r:id="rId4"/>
    <p:sldId id="313" r:id="rId5"/>
    <p:sldId id="315" r:id="rId6"/>
    <p:sldId id="304" r:id="rId7"/>
    <p:sldId id="322" r:id="rId8"/>
    <p:sldId id="323" r:id="rId9"/>
    <p:sldId id="330" r:id="rId10"/>
    <p:sldId id="307" r:id="rId11"/>
    <p:sldId id="308" r:id="rId12"/>
    <p:sldId id="329" r:id="rId13"/>
    <p:sldId id="267" r:id="rId14"/>
    <p:sldId id="328" r:id="rId15"/>
    <p:sldId id="272" r:id="rId16"/>
    <p:sldId id="341" r:id="rId17"/>
    <p:sldId id="331" r:id="rId18"/>
    <p:sldId id="336" r:id="rId19"/>
    <p:sldId id="335" r:id="rId20"/>
    <p:sldId id="337" r:id="rId21"/>
    <p:sldId id="325" r:id="rId22"/>
    <p:sldId id="334" r:id="rId23"/>
    <p:sldId id="333" r:id="rId24"/>
    <p:sldId id="327" r:id="rId25"/>
    <p:sldId id="332" r:id="rId26"/>
    <p:sldId id="338" r:id="rId27"/>
    <p:sldId id="339" r:id="rId28"/>
    <p:sldId id="340" r:id="rId29"/>
    <p:sldId id="324" r:id="rId30"/>
    <p:sldId id="343" r:id="rId31"/>
    <p:sldId id="344" r:id="rId32"/>
    <p:sldId id="31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0" autoAdjust="0"/>
    <p:restoredTop sz="92031" autoAdjust="0"/>
  </p:normalViewPr>
  <p:slideViewPr>
    <p:cSldViewPr>
      <p:cViewPr varScale="1">
        <p:scale>
          <a:sx n="68" d="100"/>
          <a:sy n="68" d="100"/>
        </p:scale>
        <p:origin x="14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417706-0606-402F-AF8A-0A67509874FF}" type="datetimeFigureOut">
              <a:rPr lang="es-CO" smtClean="0"/>
              <a:t>31/03/2020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629EAB-F66A-47B5-8B68-E677978A80DD}" type="slidenum">
              <a:rPr lang="es-CO" smtClean="0"/>
              <a:t>‹Nº›</a:t>
            </a:fld>
            <a:endParaRPr lang="es-CO"/>
          </a:p>
        </p:txBody>
      </p:sp>
    </p:spTree>
    <p:extLst>
      <p:ext uri="{BB962C8B-B14F-4D97-AF65-F5344CB8AC3E}">
        <p14:creationId xmlns:p14="http://schemas.microsoft.com/office/powerpoint/2010/main" val="2104942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77D75-7F0B-4BEC-BD8F-9A079A489B98}" type="datetimeFigureOut">
              <a:rPr lang="es-CO" smtClean="0"/>
              <a:t>31/03/2020</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40444-36A1-45B5-ABAC-D742F56D6EB0}" type="slidenum">
              <a:rPr lang="es-CO" smtClean="0"/>
              <a:t>‹Nº›</a:t>
            </a:fld>
            <a:endParaRPr lang="es-CO"/>
          </a:p>
        </p:txBody>
      </p:sp>
    </p:spTree>
    <p:extLst>
      <p:ext uri="{BB962C8B-B14F-4D97-AF65-F5344CB8AC3E}">
        <p14:creationId xmlns:p14="http://schemas.microsoft.com/office/powerpoint/2010/main" val="14509951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A540444-36A1-45B5-ABAC-D742F56D6EB0}" type="slidenum">
              <a:rPr lang="es-CO" smtClean="0"/>
              <a:t>1</a:t>
            </a:fld>
            <a:endParaRPr lang="es-CO"/>
          </a:p>
        </p:txBody>
      </p:sp>
    </p:spTree>
    <p:extLst>
      <p:ext uri="{BB962C8B-B14F-4D97-AF65-F5344CB8AC3E}">
        <p14:creationId xmlns:p14="http://schemas.microsoft.com/office/powerpoint/2010/main" val="251346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A540444-36A1-45B5-ABAC-D742F56D6EB0}" type="slidenum">
              <a:rPr lang="es-CO" smtClean="0"/>
              <a:t>10</a:t>
            </a:fld>
            <a:endParaRPr lang="es-CO"/>
          </a:p>
        </p:txBody>
      </p:sp>
    </p:spTree>
    <p:extLst>
      <p:ext uri="{BB962C8B-B14F-4D97-AF65-F5344CB8AC3E}">
        <p14:creationId xmlns:p14="http://schemas.microsoft.com/office/powerpoint/2010/main" val="161276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769A52-A5E9-4779-A2B2-F456D3757B83}"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C6B58-1E56-4121-967A-9FB0998A1D0D}"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769A52-A5E9-4779-A2B2-F456D3757B83}"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288066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769A52-A5E9-4779-A2B2-F456D3757B83}"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222878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769A52-A5E9-4779-A2B2-F456D3757B83}"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319471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0769A52-A5E9-4779-A2B2-F456D3757B83}" type="datetimeFigureOut">
              <a:rPr lang="es-ES" smtClean="0"/>
              <a:t>31/03/2020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C6B58-1E56-4121-967A-9FB0998A1D0D}" type="slidenum">
              <a:rPr lang="es-ES" smtClean="0"/>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769A52-A5E9-4779-A2B2-F456D3757B83}"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177513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769A52-A5E9-4779-A2B2-F456D3757B83}" type="datetimeFigureOut">
              <a:rPr lang="es-ES" smtClean="0"/>
              <a:t>31/03/2020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410496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0769A52-A5E9-4779-A2B2-F456D3757B83}" type="datetimeFigureOut">
              <a:rPr lang="es-ES" smtClean="0"/>
              <a:t>31/03/2020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204186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769A52-A5E9-4779-A2B2-F456D3757B83}" type="datetimeFigureOut">
              <a:rPr lang="es-ES" smtClean="0"/>
              <a:t>31/03/2020</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3319877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0769A52-A5E9-4779-A2B2-F456D3757B83}" type="datetimeFigureOut">
              <a:rPr lang="es-ES" smtClean="0"/>
              <a:t>31/03/2020</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AC6B58-1E56-4121-967A-9FB0998A1D0D}" type="slidenum">
              <a:rPr lang="es-ES" smtClean="0"/>
              <a:t>‹Nº›</a:t>
            </a:fld>
            <a:endParaRPr lang="es-ES"/>
          </a:p>
        </p:txBody>
      </p:sp>
    </p:spTree>
    <p:extLst>
      <p:ext uri="{BB962C8B-B14F-4D97-AF65-F5344CB8AC3E}">
        <p14:creationId xmlns:p14="http://schemas.microsoft.com/office/powerpoint/2010/main" val="130308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0769A52-A5E9-4779-A2B2-F456D3757B83}" type="datetimeFigureOut">
              <a:rPr lang="es-ES" smtClean="0"/>
              <a:t>31/03/2020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AC6B58-1E56-4121-967A-9FB0998A1D0D}" type="slidenum">
              <a:rPr lang="es-ES" smtClean="0"/>
              <a:t>‹Nº›</a:t>
            </a:fld>
            <a:endParaRPr lang="es-ES"/>
          </a:p>
        </p:txBody>
      </p:sp>
    </p:spTree>
    <p:extLst>
      <p:ext uri="{BB962C8B-B14F-4D97-AF65-F5344CB8AC3E}">
        <p14:creationId xmlns:p14="http://schemas.microsoft.com/office/powerpoint/2010/main" val="184181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0769A52-A5E9-4779-A2B2-F456D3757B83}" type="datetimeFigureOut">
              <a:rPr lang="es-ES" smtClean="0"/>
              <a:t>31/03/2020</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FAC6B58-1E56-4121-967A-9FB0998A1D0D}" type="slidenum">
              <a:rPr lang="es-ES" smtClean="0"/>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2127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Hoja_de_c_lculo_de_Microsoft_Excel1.xlsx"/><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Hoja_de_c_lculo_de_Microsoft_Excel2.xls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3" y="476671"/>
            <a:ext cx="8136903" cy="5256585"/>
          </a:xfrm>
        </p:spPr>
        <p:txBody>
          <a:bodyPr/>
          <a:lstStyle/>
          <a:p>
            <a:pPr algn="ct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r>
            <a:br>
              <a:rPr lang="es-ES" sz="2000" dirty="0">
                <a:solidFill>
                  <a:schemeClr val="tx1"/>
                </a:solidFill>
                <a:latin typeface="Arial" panose="020B0604020202020204" pitchFamily="34" charset="0"/>
                <a:cs typeface="Arial" panose="020B0604020202020204" pitchFamily="34" charset="0"/>
              </a:rPr>
            </a:br>
            <a:endParaRPr lang="es-ES" sz="2000" dirty="0">
              <a:solidFill>
                <a:schemeClr val="tx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 xmlns:a16="http://schemas.microsoft.com/office/drawing/2014/main" id="{76B81C14-D75F-4F88-804C-E15BF3AC75E9}"/>
              </a:ext>
            </a:extLst>
          </p:cNvPr>
          <p:cNvSpPr/>
          <p:nvPr/>
        </p:nvSpPr>
        <p:spPr>
          <a:xfrm>
            <a:off x="5076055" y="4905164"/>
            <a:ext cx="3600401"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DRA.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CAROLINA ANDREA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SOSA GOMEZ</a:t>
            </a:r>
          </a:p>
          <a:p>
            <a:pPr algn="ct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GERENTE</a:t>
            </a:r>
            <a:endParaRPr lang="es-CO"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3">
            <a:extLst>
              <a:ext uri="{FF2B5EF4-FFF2-40B4-BE49-F238E27FC236}">
                <a16:creationId xmlns="" xmlns:a16="http://schemas.microsoft.com/office/drawing/2014/main" id="{1DECD606-55AE-465C-B5EA-8CFAE43CA5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8" r="67878"/>
          <a:stretch/>
        </p:blipFill>
        <p:spPr bwMode="auto">
          <a:xfrm>
            <a:off x="7363606" y="2020536"/>
            <a:ext cx="1852403" cy="176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308304" cy="5085184"/>
          </a:xfrm>
          <a:prstGeom prst="rect">
            <a:avLst/>
          </a:prstGeom>
        </p:spPr>
      </p:pic>
    </p:spTree>
    <p:extLst>
      <p:ext uri="{BB962C8B-B14F-4D97-AF65-F5344CB8AC3E}">
        <p14:creationId xmlns:p14="http://schemas.microsoft.com/office/powerpoint/2010/main" val="422381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 xmlns:a16="http://schemas.microsoft.com/office/drawing/2014/main" id="{EBF93910-EBCF-45C8-94FB-8AC3877D7BA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8" r="67878"/>
          <a:stretch/>
        </p:blipFill>
        <p:spPr bwMode="auto">
          <a:xfrm>
            <a:off x="7884368" y="252097"/>
            <a:ext cx="125963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p:cNvSpPr txBox="1"/>
          <p:nvPr/>
        </p:nvSpPr>
        <p:spPr>
          <a:xfrm>
            <a:off x="575370" y="252097"/>
            <a:ext cx="7704856" cy="1138773"/>
          </a:xfrm>
          <a:prstGeom prst="rect">
            <a:avLst/>
          </a:prstGeom>
          <a:noFill/>
        </p:spPr>
        <p:txBody>
          <a:bodyPr wrap="square" rtlCol="0">
            <a:spAutoFit/>
          </a:bodyPr>
          <a:lstStyle/>
          <a:p>
            <a:r>
              <a:rPr lang="es-CO" sz="3200" u="sng" dirty="0" smtClean="0"/>
              <a:t>ACTIVIDADES CON LA COMUNIDAD </a:t>
            </a:r>
          </a:p>
          <a:p>
            <a:endParaRPr lang="es-CO" dirty="0"/>
          </a:p>
          <a:p>
            <a:endParaRPr lang="es-CO" dirty="0" smtClean="0"/>
          </a:p>
        </p:txBody>
      </p:sp>
      <p:sp>
        <p:nvSpPr>
          <p:cNvPr id="8" name="CuadroTexto 7"/>
          <p:cNvSpPr txBox="1"/>
          <p:nvPr/>
        </p:nvSpPr>
        <p:spPr>
          <a:xfrm>
            <a:off x="935410" y="3843536"/>
            <a:ext cx="7344816" cy="1584176"/>
          </a:xfrm>
          <a:prstGeom prst="rect">
            <a:avLst/>
          </a:prstGeom>
          <a:noFill/>
        </p:spPr>
        <p:txBody>
          <a:bodyPr wrap="square" rtlCol="0">
            <a:spAutoFit/>
          </a:bodyPr>
          <a:lstStyle/>
          <a:p>
            <a:endParaRPr lang="es-CO" dirty="0"/>
          </a:p>
        </p:txBody>
      </p:sp>
      <p:sp>
        <p:nvSpPr>
          <p:cNvPr id="9" name="CuadroTexto 8"/>
          <p:cNvSpPr txBox="1"/>
          <p:nvPr/>
        </p:nvSpPr>
        <p:spPr>
          <a:xfrm>
            <a:off x="359532" y="1186160"/>
            <a:ext cx="7920694" cy="1569660"/>
          </a:xfrm>
          <a:prstGeom prst="rect">
            <a:avLst/>
          </a:prstGeom>
          <a:noFill/>
        </p:spPr>
        <p:txBody>
          <a:bodyPr wrap="square" rtlCol="0">
            <a:spAutoFit/>
          </a:bodyPr>
          <a:lstStyle/>
          <a:p>
            <a:r>
              <a:rPr lang="es-CO" sz="2400" dirty="0" smtClean="0"/>
              <a:t>Periódicamente la ESE realiza reuniones con el grupo de adultos mayores de forma mensual, actividad coordinada por la Gerente Dra. Carolina Sosa. Participan  aproximadamente 60 personas, se socializan temas de interés en:   </a:t>
            </a:r>
            <a:endParaRPr lang="es-CO" sz="2400"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319342"/>
            <a:ext cx="6173239" cy="2989977"/>
          </a:xfrm>
          <a:prstGeom prst="rect">
            <a:avLst/>
          </a:prstGeom>
        </p:spPr>
      </p:pic>
      <p:sp>
        <p:nvSpPr>
          <p:cNvPr id="11" name="CuadroTexto 10"/>
          <p:cNvSpPr txBox="1"/>
          <p:nvPr/>
        </p:nvSpPr>
        <p:spPr>
          <a:xfrm>
            <a:off x="6444208" y="3140968"/>
            <a:ext cx="2448272" cy="2431435"/>
          </a:xfrm>
          <a:prstGeom prst="rect">
            <a:avLst/>
          </a:prstGeom>
          <a:noFill/>
        </p:spPr>
        <p:txBody>
          <a:bodyPr wrap="square" rtlCol="0">
            <a:spAutoFit/>
          </a:bodyPr>
          <a:lstStyle/>
          <a:p>
            <a:pPr marL="457200" indent="-457200">
              <a:buFont typeface="Arial" panose="020B0604020202020204" pitchFamily="34" charset="0"/>
              <a:buChar char="•"/>
            </a:pPr>
            <a:r>
              <a:rPr lang="es-CO" sz="2400" dirty="0" smtClean="0"/>
              <a:t>Hábitos alimenticios saludables</a:t>
            </a:r>
          </a:p>
          <a:p>
            <a:pPr marL="342900" indent="-342900">
              <a:buFont typeface="Arial" panose="020B0604020202020204" pitchFamily="34" charset="0"/>
              <a:buChar char="•"/>
            </a:pPr>
            <a:r>
              <a:rPr lang="es-CO" sz="2400" dirty="0"/>
              <a:t>Ejercicio para una vida sana</a:t>
            </a:r>
          </a:p>
          <a:p>
            <a:endParaRPr lang="es-CO" sz="3200" dirty="0"/>
          </a:p>
        </p:txBody>
      </p:sp>
    </p:spTree>
    <p:extLst>
      <p:ext uri="{BB962C8B-B14F-4D97-AF65-F5344CB8AC3E}">
        <p14:creationId xmlns:p14="http://schemas.microsoft.com/office/powerpoint/2010/main" val="739157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8110" y="529516"/>
            <a:ext cx="3341762" cy="1692771"/>
          </a:xfrm>
          <a:prstGeom prst="rect">
            <a:avLst/>
          </a:prstGeom>
          <a:noFill/>
        </p:spPr>
        <p:txBody>
          <a:bodyPr wrap="square" rtlCol="0">
            <a:spAutoFit/>
          </a:bodyPr>
          <a:lstStyle/>
          <a:p>
            <a:pPr marL="342900" indent="-342900">
              <a:buFont typeface="Arial" panose="020B0604020202020204" pitchFamily="34" charset="0"/>
              <a:buChar char="•"/>
            </a:pPr>
            <a:r>
              <a:rPr lang="es-CO" sz="2400" dirty="0" smtClean="0"/>
              <a:t>Importancia de asistir al programa de control de Hipertensión y Diabetes</a:t>
            </a:r>
            <a:r>
              <a:rPr lang="es-CO" sz="3200" dirty="0" smtClean="0"/>
              <a:t>.  </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19174"/>
            <a:ext cx="5508104" cy="348300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10" y="3767562"/>
            <a:ext cx="5268416" cy="3021672"/>
          </a:xfrm>
          <a:prstGeom prst="rect">
            <a:avLst/>
          </a:prstGeom>
        </p:spPr>
      </p:pic>
      <p:sp>
        <p:nvSpPr>
          <p:cNvPr id="2" name="CuadroTexto 1"/>
          <p:cNvSpPr txBox="1"/>
          <p:nvPr/>
        </p:nvSpPr>
        <p:spPr>
          <a:xfrm>
            <a:off x="5346526" y="4221088"/>
            <a:ext cx="3787941" cy="1569660"/>
          </a:xfrm>
          <a:prstGeom prst="rect">
            <a:avLst/>
          </a:prstGeom>
          <a:noFill/>
        </p:spPr>
        <p:txBody>
          <a:bodyPr wrap="square" rtlCol="0">
            <a:spAutoFit/>
          </a:bodyPr>
          <a:lstStyle/>
          <a:p>
            <a:pPr marL="342900" indent="-342900">
              <a:buFont typeface="Arial" panose="020B0604020202020204" pitchFamily="34" charset="0"/>
              <a:buChar char="•"/>
            </a:pPr>
            <a:r>
              <a:rPr lang="es-CO" sz="2400" dirty="0" smtClean="0"/>
              <a:t>Control de peso e índice de masa corporal , para prevenir problemas de obesidad.</a:t>
            </a:r>
            <a:endParaRPr lang="es-CO" sz="2400" dirty="0"/>
          </a:p>
        </p:txBody>
      </p:sp>
    </p:spTree>
    <p:extLst>
      <p:ext uri="{BB962C8B-B14F-4D97-AF65-F5344CB8AC3E}">
        <p14:creationId xmlns:p14="http://schemas.microsoft.com/office/powerpoint/2010/main" val="367386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5736990"/>
            <a:ext cx="2380888" cy="828641"/>
          </a:xfrm>
        </p:spPr>
        <p:txBody>
          <a:bodyPr>
            <a:noAutofit/>
          </a:bodyPr>
          <a:lstStyle/>
          <a:p>
            <a:r>
              <a:rPr lang="es-ES" sz="6600" dirty="0" smtClean="0"/>
              <a:t>APS</a:t>
            </a:r>
            <a:endParaRPr lang="es-CO" sz="6600" dirty="0"/>
          </a:p>
        </p:txBody>
      </p:sp>
      <p:pic>
        <p:nvPicPr>
          <p:cNvPr id="3" name="Marcador de contenido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16" y="-26369"/>
            <a:ext cx="4635692" cy="5604860"/>
          </a:xfr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916831"/>
            <a:ext cx="4499992" cy="4942993"/>
          </a:xfrm>
          <a:prstGeom prst="rect">
            <a:avLst/>
          </a:prstGeom>
        </p:spPr>
      </p:pic>
      <p:sp>
        <p:nvSpPr>
          <p:cNvPr id="6" name="CuadroTexto 5"/>
          <p:cNvSpPr txBox="1"/>
          <p:nvPr/>
        </p:nvSpPr>
        <p:spPr>
          <a:xfrm>
            <a:off x="4949890" y="252734"/>
            <a:ext cx="3923928" cy="1384995"/>
          </a:xfrm>
          <a:prstGeom prst="rect">
            <a:avLst/>
          </a:prstGeom>
          <a:noFill/>
        </p:spPr>
        <p:txBody>
          <a:bodyPr wrap="square" rtlCol="0">
            <a:spAutoFit/>
          </a:bodyPr>
          <a:lstStyle/>
          <a:p>
            <a:r>
              <a:rPr lang="es-CO" sz="2800" dirty="0" smtClean="0"/>
              <a:t>EL VALOR DEL CONTRATO EJECUTADO FUE POR VALOR DE $ 53.900.000</a:t>
            </a:r>
            <a:endParaRPr lang="es-CO" sz="2800" dirty="0"/>
          </a:p>
        </p:txBody>
      </p:sp>
    </p:spTree>
    <p:extLst>
      <p:ext uri="{BB962C8B-B14F-4D97-AF65-F5344CB8AC3E}">
        <p14:creationId xmlns:p14="http://schemas.microsoft.com/office/powerpoint/2010/main" val="424812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55976" cy="3266982"/>
          </a:xfrm>
          <a:prstGeom prst="rect">
            <a:avLst/>
          </a:prstGeom>
        </p:spPr>
      </p:pic>
      <p:sp>
        <p:nvSpPr>
          <p:cNvPr id="3" name="CuadroTexto 2"/>
          <p:cNvSpPr txBox="1"/>
          <p:nvPr/>
        </p:nvSpPr>
        <p:spPr>
          <a:xfrm>
            <a:off x="4562061" y="188640"/>
            <a:ext cx="4283968" cy="1938992"/>
          </a:xfrm>
          <a:prstGeom prst="rect">
            <a:avLst/>
          </a:prstGeom>
          <a:noFill/>
        </p:spPr>
        <p:txBody>
          <a:bodyPr wrap="square" rtlCol="0">
            <a:spAutoFit/>
          </a:bodyPr>
          <a:lstStyle/>
          <a:p>
            <a:pPr marL="457200" indent="-457200" algn="just">
              <a:buFont typeface="Arial" panose="020B0604020202020204" pitchFamily="34" charset="0"/>
              <a:buChar char="•"/>
            </a:pPr>
            <a:r>
              <a:rPr lang="es-CO" sz="2400" dirty="0" smtClean="0"/>
              <a:t>Jornadas de vacunación para la población en general, con el fin de disminuir enfermedades y actualizar carnet de vacunas.</a:t>
            </a:r>
            <a:endParaRPr lang="es-CO" sz="24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852936"/>
            <a:ext cx="4694921" cy="3861048"/>
          </a:xfrm>
          <a:prstGeom prst="rect">
            <a:avLst/>
          </a:prstGeom>
        </p:spPr>
      </p:pic>
      <p:sp>
        <p:nvSpPr>
          <p:cNvPr id="5" name="CuadroTexto 4"/>
          <p:cNvSpPr txBox="1"/>
          <p:nvPr/>
        </p:nvSpPr>
        <p:spPr>
          <a:xfrm>
            <a:off x="115415" y="3297664"/>
            <a:ext cx="4104456" cy="2123658"/>
          </a:xfrm>
          <a:prstGeom prst="rect">
            <a:avLst/>
          </a:prstGeom>
          <a:noFill/>
        </p:spPr>
        <p:txBody>
          <a:bodyPr wrap="square" rtlCol="0">
            <a:spAutoFit/>
          </a:bodyPr>
          <a:lstStyle/>
          <a:p>
            <a:pPr marL="342900" indent="-342900">
              <a:buFont typeface="Arial" panose="020B0604020202020204" pitchFamily="34" charset="0"/>
              <a:buChar char="•"/>
            </a:pPr>
            <a:r>
              <a:rPr lang="es-CO" sz="2400" dirty="0" smtClean="0"/>
              <a:t>Se realiza control y seguimiento de los signos vitales a cada consulta que acude el paciente para estandarizar metas</a:t>
            </a:r>
            <a:r>
              <a:rPr lang="es-CO" sz="3600" dirty="0" smtClean="0"/>
              <a:t>. </a:t>
            </a:r>
            <a:endParaRPr lang="es-CO" sz="3600" dirty="0"/>
          </a:p>
        </p:txBody>
      </p:sp>
    </p:spTree>
    <p:extLst>
      <p:ext uri="{BB962C8B-B14F-4D97-AF65-F5344CB8AC3E}">
        <p14:creationId xmlns:p14="http://schemas.microsoft.com/office/powerpoint/2010/main" val="1250073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188721"/>
            <a:ext cx="2092856" cy="900649"/>
          </a:xfrm>
        </p:spPr>
        <p:txBody>
          <a:bodyPr>
            <a:normAutofit/>
          </a:bodyPr>
          <a:lstStyle/>
          <a:p>
            <a:r>
              <a:rPr lang="es-ES" sz="6000" dirty="0" smtClean="0"/>
              <a:t>PIC</a:t>
            </a:r>
            <a:endParaRPr lang="es-CO" sz="6000" dirty="0"/>
          </a:p>
        </p:txBody>
      </p:sp>
      <p:pic>
        <p:nvPicPr>
          <p:cNvPr id="3" name="Marcador de contenido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6910" y="9330"/>
            <a:ext cx="5107090" cy="4571798"/>
          </a:xfr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8760"/>
            <a:ext cx="4036910" cy="5598570"/>
          </a:xfrm>
          <a:prstGeom prst="rect">
            <a:avLst/>
          </a:prstGeom>
        </p:spPr>
      </p:pic>
      <p:sp>
        <p:nvSpPr>
          <p:cNvPr id="6" name="CuadroTexto 5"/>
          <p:cNvSpPr txBox="1"/>
          <p:nvPr/>
        </p:nvSpPr>
        <p:spPr>
          <a:xfrm>
            <a:off x="4572000" y="4941168"/>
            <a:ext cx="4104456" cy="1384995"/>
          </a:xfrm>
          <a:prstGeom prst="rect">
            <a:avLst/>
          </a:prstGeom>
          <a:noFill/>
        </p:spPr>
        <p:txBody>
          <a:bodyPr wrap="square" rtlCol="0">
            <a:spAutoFit/>
          </a:bodyPr>
          <a:lstStyle/>
          <a:p>
            <a:r>
              <a:rPr lang="es-CO" sz="2800" dirty="0" smtClean="0"/>
              <a:t>SE EJECUTÓ UN CONTRATO POR VALOR DE</a:t>
            </a:r>
          </a:p>
          <a:p>
            <a:r>
              <a:rPr lang="es-CO" sz="2800" dirty="0" smtClean="0"/>
              <a:t>$ 96.655.163</a:t>
            </a:r>
            <a:endParaRPr lang="es-CO" sz="2800" dirty="0"/>
          </a:p>
        </p:txBody>
      </p:sp>
    </p:spTree>
    <p:extLst>
      <p:ext uri="{BB962C8B-B14F-4D97-AF65-F5344CB8AC3E}">
        <p14:creationId xmlns:p14="http://schemas.microsoft.com/office/powerpoint/2010/main" val="254372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33" y="116632"/>
            <a:ext cx="4404759" cy="330357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338990"/>
            <a:ext cx="4499992" cy="3374994"/>
          </a:xfrm>
          <a:prstGeom prst="rect">
            <a:avLst/>
          </a:prstGeom>
        </p:spPr>
      </p:pic>
      <p:sp>
        <p:nvSpPr>
          <p:cNvPr id="5" name="CuadroTexto 4"/>
          <p:cNvSpPr txBox="1"/>
          <p:nvPr/>
        </p:nvSpPr>
        <p:spPr>
          <a:xfrm>
            <a:off x="4805772" y="620688"/>
            <a:ext cx="3888432" cy="1200329"/>
          </a:xfrm>
          <a:prstGeom prst="rect">
            <a:avLst/>
          </a:prstGeom>
          <a:noFill/>
        </p:spPr>
        <p:txBody>
          <a:bodyPr wrap="square" rtlCol="0">
            <a:spAutoFit/>
          </a:bodyPr>
          <a:lstStyle/>
          <a:p>
            <a:pPr marL="342900" indent="-342900">
              <a:buFont typeface="Arial" panose="020B0604020202020204" pitchFamily="34" charset="0"/>
              <a:buChar char="•"/>
            </a:pPr>
            <a:r>
              <a:rPr lang="es-CO" sz="2400" dirty="0" smtClean="0"/>
              <a:t>Importancia de la lactancia materna en los primeros días de gestación. </a:t>
            </a:r>
            <a:endParaRPr lang="es-CO" sz="2400" dirty="0"/>
          </a:p>
        </p:txBody>
      </p:sp>
      <p:sp>
        <p:nvSpPr>
          <p:cNvPr id="6" name="CuadroTexto 5"/>
          <p:cNvSpPr txBox="1"/>
          <p:nvPr/>
        </p:nvSpPr>
        <p:spPr>
          <a:xfrm>
            <a:off x="173377" y="3826158"/>
            <a:ext cx="4248472" cy="1600438"/>
          </a:xfrm>
          <a:prstGeom prst="rect">
            <a:avLst/>
          </a:prstGeom>
          <a:noFill/>
        </p:spPr>
        <p:txBody>
          <a:bodyPr wrap="square" rtlCol="0">
            <a:spAutoFit/>
          </a:bodyPr>
          <a:lstStyle/>
          <a:p>
            <a:pPr marL="457200" indent="-457200">
              <a:buFont typeface="Arial" panose="020B0604020202020204" pitchFamily="34" charset="0"/>
              <a:buChar char="•"/>
            </a:pPr>
            <a:r>
              <a:rPr lang="es-CO" sz="2600" dirty="0" smtClean="0"/>
              <a:t>“</a:t>
            </a:r>
            <a:r>
              <a:rPr lang="es-CO" sz="2400" dirty="0" smtClean="0"/>
              <a:t>Por su salud muévase pues”, actividades físicas que ayudan al fortalecimiento físico y emocional.  </a:t>
            </a:r>
            <a:endParaRPr lang="es-CO" sz="2400" dirty="0"/>
          </a:p>
        </p:txBody>
      </p:sp>
    </p:spTree>
    <p:extLst>
      <p:ext uri="{BB962C8B-B14F-4D97-AF65-F5344CB8AC3E}">
        <p14:creationId xmlns:p14="http://schemas.microsoft.com/office/powerpoint/2010/main" val="3695101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39552" y="620688"/>
            <a:ext cx="8154652" cy="646331"/>
          </a:xfrm>
          <a:prstGeom prst="rect">
            <a:avLst/>
          </a:prstGeom>
          <a:noFill/>
        </p:spPr>
        <p:txBody>
          <a:bodyPr wrap="square" rtlCol="0">
            <a:spAutoFit/>
          </a:bodyPr>
          <a:lstStyle/>
          <a:p>
            <a:pPr algn="ctr"/>
            <a:r>
              <a:rPr lang="es-CO" sz="3600" dirty="0" smtClean="0"/>
              <a:t>HABITOS Y ESTILOS DE VIDA SALUDABLE.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484784"/>
            <a:ext cx="5796136" cy="5373216"/>
          </a:xfrm>
          <a:prstGeom prst="rect">
            <a:avLst/>
          </a:prstGeom>
        </p:spPr>
      </p:pic>
      <p:sp>
        <p:nvSpPr>
          <p:cNvPr id="7" name="CuadroTexto 6"/>
          <p:cNvSpPr txBox="1"/>
          <p:nvPr/>
        </p:nvSpPr>
        <p:spPr>
          <a:xfrm>
            <a:off x="251520" y="2564904"/>
            <a:ext cx="3096344" cy="1661993"/>
          </a:xfrm>
          <a:prstGeom prst="rect">
            <a:avLst/>
          </a:prstGeom>
          <a:noFill/>
        </p:spPr>
        <p:txBody>
          <a:bodyPr wrap="square" rtlCol="0">
            <a:spAutoFit/>
          </a:bodyPr>
          <a:lstStyle/>
          <a:p>
            <a:r>
              <a:rPr lang="es-CO" sz="2800" dirty="0" smtClean="0"/>
              <a:t>SE CONTÓ CON UN PRESUPUESTO $ </a:t>
            </a:r>
            <a:r>
              <a:rPr lang="es-CO" sz="2800" dirty="0"/>
              <a:t>49.600.000</a:t>
            </a:r>
          </a:p>
          <a:p>
            <a:endParaRPr lang="es-CO" dirty="0"/>
          </a:p>
        </p:txBody>
      </p:sp>
    </p:spTree>
    <p:extLst>
      <p:ext uri="{BB962C8B-B14F-4D97-AF65-F5344CB8AC3E}">
        <p14:creationId xmlns:p14="http://schemas.microsoft.com/office/powerpoint/2010/main" val="2403009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27584" y="116632"/>
            <a:ext cx="7992888" cy="6624736"/>
          </a:xfrm>
          <a:prstGeom prst="rect">
            <a:avLst/>
          </a:prstGeom>
        </p:spPr>
      </p:pic>
    </p:spTree>
    <p:extLst>
      <p:ext uri="{BB962C8B-B14F-4D97-AF65-F5344CB8AC3E}">
        <p14:creationId xmlns:p14="http://schemas.microsoft.com/office/powerpoint/2010/main" val="394480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1772816"/>
            <a:ext cx="7543800" cy="1728192"/>
          </a:xfrm>
        </p:spPr>
        <p:txBody>
          <a:bodyPr/>
          <a:lstStyle/>
          <a:p>
            <a:r>
              <a:rPr lang="es-CO" dirty="0" smtClean="0"/>
              <a:t>     LOGROS IMPORTANTES </a:t>
            </a:r>
            <a:endParaRPr lang="es-CO" dirty="0"/>
          </a:p>
        </p:txBody>
      </p:sp>
    </p:spTree>
    <p:extLst>
      <p:ext uri="{BB962C8B-B14F-4D97-AF65-F5344CB8AC3E}">
        <p14:creationId xmlns:p14="http://schemas.microsoft.com/office/powerpoint/2010/main" val="70010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a:stretch>
            <a:fillRect/>
          </a:stretch>
        </p:blipFill>
        <p:spPr>
          <a:xfrm>
            <a:off x="-1908720" y="-315416"/>
            <a:ext cx="13011150" cy="7315200"/>
          </a:xfrm>
          <a:prstGeom prst="rect">
            <a:avLst/>
          </a:prstGeom>
        </p:spPr>
      </p:pic>
      <p:pic>
        <p:nvPicPr>
          <p:cNvPr id="5" name="Imagen 4"/>
          <p:cNvPicPr>
            <a:picLocks noChangeAspect="1"/>
          </p:cNvPicPr>
          <p:nvPr/>
        </p:nvPicPr>
        <p:blipFill>
          <a:blip r:embed="rId2"/>
          <a:stretch>
            <a:fillRect/>
          </a:stretch>
        </p:blipFill>
        <p:spPr>
          <a:xfrm>
            <a:off x="-1933575" y="-228600"/>
            <a:ext cx="13011150" cy="7315200"/>
          </a:xfrm>
          <a:prstGeom prst="rect">
            <a:avLst/>
          </a:prstGeom>
        </p:spPr>
      </p:pic>
    </p:spTree>
    <p:extLst>
      <p:ext uri="{BB962C8B-B14F-4D97-AF65-F5344CB8AC3E}">
        <p14:creationId xmlns:p14="http://schemas.microsoft.com/office/powerpoint/2010/main" val="321824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0"/>
            <a:ext cx="7690047" cy="4752529"/>
          </a:xfrm>
        </p:spPr>
        <p:txBody>
          <a:bodyPr/>
          <a:lstStyle/>
          <a:p>
            <a:pPr algn="ctr">
              <a:lnSpc>
                <a:spcPct val="80000"/>
              </a:lnSpc>
            </a:pPr>
            <a:r>
              <a:rPr lang="es-ES" altLang="es-CO" sz="2800" b="1" dirty="0">
                <a:ln>
                  <a:solidFill>
                    <a:schemeClr val="accent1">
                      <a:alpha val="60000"/>
                    </a:schemeClr>
                  </a:solidFill>
                </a:ln>
                <a:solidFill>
                  <a:schemeClr val="tx1"/>
                </a:solidFill>
                <a:latin typeface="Arial" panose="020B0604020202020204" pitchFamily="34" charset="0"/>
                <a:cs typeface="Arial" panose="020B0604020202020204" pitchFamily="34" charset="0"/>
              </a:rPr>
              <a:t>INFORME DE GESTION</a:t>
            </a:r>
            <a:br>
              <a:rPr lang="es-ES" altLang="es-CO" sz="2800" b="1" dirty="0">
                <a:ln>
                  <a:solidFill>
                    <a:schemeClr val="accent1">
                      <a:alpha val="60000"/>
                    </a:schemeClr>
                  </a:solidFill>
                </a:ln>
                <a:solidFill>
                  <a:schemeClr val="tx1"/>
                </a:solidFill>
                <a:latin typeface="Arial" panose="020B0604020202020204" pitchFamily="34" charset="0"/>
                <a:cs typeface="Arial" panose="020B0604020202020204" pitchFamily="34" charset="0"/>
              </a:rPr>
            </a:br>
            <a:r>
              <a:rPr lang="es-ES" altLang="es-CO" sz="2800" b="1" dirty="0">
                <a:ln>
                  <a:solidFill>
                    <a:schemeClr val="accent1">
                      <a:alpha val="60000"/>
                    </a:schemeClr>
                  </a:solidFill>
                </a:ln>
                <a:solidFill>
                  <a:schemeClr val="tx1"/>
                </a:solidFill>
                <a:latin typeface="Arial" panose="020B0604020202020204" pitchFamily="34" charset="0"/>
                <a:cs typeface="Arial" panose="020B0604020202020204" pitchFamily="34" charset="0"/>
              </a:rPr>
              <a:t>INSTITUCIONAL </a:t>
            </a:r>
            <a: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t/>
            </a:r>
            <a:b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br>
            <a: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t/>
            </a:r>
            <a:b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br>
            <a: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t/>
            </a:r>
            <a:b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br>
            <a: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t>EMPRESA SOCIAL DEL ESTADO</a:t>
            </a:r>
            <a:b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br>
            <a:r>
              <a:rPr lang="es-ES" altLang="es-CO" sz="3200" b="1" dirty="0" smtClean="0">
                <a:ln>
                  <a:solidFill>
                    <a:schemeClr val="accent1">
                      <a:alpha val="60000"/>
                    </a:schemeClr>
                  </a:solidFill>
                </a:ln>
                <a:solidFill>
                  <a:schemeClr val="tx1"/>
                </a:solidFill>
                <a:latin typeface="Arial" panose="020B0604020202020204" pitchFamily="34" charset="0"/>
                <a:cs typeface="Arial" panose="020B0604020202020204" pitchFamily="34" charset="0"/>
              </a:rPr>
              <a:t>HOSPITAL </a:t>
            </a:r>
            <a: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t>MARCO A. CARDONA</a:t>
            </a:r>
            <a:b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br>
            <a: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t/>
            </a:r>
            <a:br>
              <a:rPr lang="es-ES" altLang="es-CO" sz="3200" b="1" dirty="0">
                <a:ln>
                  <a:solidFill>
                    <a:schemeClr val="accent1">
                      <a:alpha val="60000"/>
                    </a:schemeClr>
                  </a:solidFill>
                </a:ln>
                <a:solidFill>
                  <a:schemeClr val="tx1"/>
                </a:solidFill>
                <a:latin typeface="Arial" panose="020B0604020202020204" pitchFamily="34" charset="0"/>
                <a:cs typeface="Arial" panose="020B0604020202020204" pitchFamily="34" charset="0"/>
              </a:rPr>
            </a:br>
            <a:r>
              <a:rPr lang="es-ES" altLang="es-CO" sz="2400" b="1" dirty="0">
                <a:ln>
                  <a:solidFill>
                    <a:schemeClr val="accent1">
                      <a:alpha val="60000"/>
                    </a:schemeClr>
                  </a:solidFill>
                </a:ln>
                <a:solidFill>
                  <a:schemeClr val="tx1"/>
                </a:solidFill>
                <a:latin typeface="Arial" panose="020B0604020202020204" pitchFamily="34" charset="0"/>
                <a:cs typeface="Arial" panose="020B0604020202020204" pitchFamily="34" charset="0"/>
              </a:rPr>
              <a:t>MACEO - ANTIOQUIA</a:t>
            </a:r>
            <a:r>
              <a:rPr lang="es-ES" altLang="es-CO" sz="3200" b="1" dirty="0">
                <a:solidFill>
                  <a:schemeClr val="tx1"/>
                </a:solidFill>
                <a:latin typeface="Arial" panose="020B0604020202020204" pitchFamily="34" charset="0"/>
                <a:cs typeface="Arial" panose="020B0604020202020204" pitchFamily="34" charset="0"/>
              </a:rPr>
              <a:t/>
            </a:r>
            <a:br>
              <a:rPr lang="es-ES" altLang="es-CO" sz="3200" b="1" dirty="0">
                <a:solidFill>
                  <a:schemeClr val="tx1"/>
                </a:solidFill>
                <a:latin typeface="Arial" panose="020B0604020202020204" pitchFamily="34" charset="0"/>
                <a:cs typeface="Arial" panose="020B0604020202020204" pitchFamily="34" charset="0"/>
              </a:rPr>
            </a:br>
            <a:r>
              <a:rPr lang="es-ES" altLang="es-CO" sz="3200" b="1" dirty="0">
                <a:solidFill>
                  <a:schemeClr val="tx1"/>
                </a:solidFill>
                <a:latin typeface="Arial" panose="020B0604020202020204" pitchFamily="34" charset="0"/>
                <a:cs typeface="Arial" panose="020B0604020202020204" pitchFamily="34" charset="0"/>
              </a:rPr>
              <a:t/>
            </a:r>
            <a:br>
              <a:rPr lang="es-ES" altLang="es-CO" sz="3200" b="1" dirty="0">
                <a:solidFill>
                  <a:schemeClr val="tx1"/>
                </a:solidFill>
                <a:latin typeface="Arial" panose="020B0604020202020204" pitchFamily="34" charset="0"/>
                <a:cs typeface="Arial" panose="020B0604020202020204" pitchFamily="34" charset="0"/>
              </a:rPr>
            </a:br>
            <a:endParaRPr lang="es-ES" sz="3200" dirty="0">
              <a:solidFill>
                <a:schemeClr val="tx1"/>
              </a:solidFill>
              <a:latin typeface="Arial" panose="020B0604020202020204" pitchFamily="34" charset="0"/>
              <a:cs typeface="Arial" panose="020B0604020202020204" pitchFamily="34" charset="0"/>
            </a:endParaRPr>
          </a:p>
        </p:txBody>
      </p:sp>
      <p:pic>
        <p:nvPicPr>
          <p:cNvPr id="6" name="Picture 3">
            <a:extLst>
              <a:ext uri="{FF2B5EF4-FFF2-40B4-BE49-F238E27FC236}">
                <a16:creationId xmlns="" xmlns:a16="http://schemas.microsoft.com/office/drawing/2014/main" id="{E447B7B0-9F25-42BC-8DAA-88ACA28721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8" r="67878"/>
          <a:stretch/>
        </p:blipFill>
        <p:spPr bwMode="auto">
          <a:xfrm>
            <a:off x="6732241" y="4653136"/>
            <a:ext cx="194421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329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a:stretch>
            <a:fillRect/>
          </a:stretch>
        </p:blipFill>
        <p:spPr>
          <a:xfrm>
            <a:off x="-1908720" y="-243408"/>
            <a:ext cx="13011150" cy="7315200"/>
          </a:xfrm>
          <a:prstGeom prst="rect">
            <a:avLst/>
          </a:prstGeom>
        </p:spPr>
      </p:pic>
    </p:spTree>
    <p:extLst>
      <p:ext uri="{BB962C8B-B14F-4D97-AF65-F5344CB8AC3E}">
        <p14:creationId xmlns:p14="http://schemas.microsoft.com/office/powerpoint/2010/main" val="377921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982156"/>
          </a:xfrm>
        </p:spPr>
        <p:txBody>
          <a:bodyPr>
            <a:normAutofit/>
          </a:bodyPr>
          <a:lstStyle/>
          <a:p>
            <a:pPr algn="ctr"/>
            <a:r>
              <a:rPr lang="es-ES" sz="3200" b="1" dirty="0" smtClean="0"/>
              <a:t>PROYECTO DE INFRAESTRUCTURA</a:t>
            </a:r>
            <a:endParaRPr lang="es-CO" sz="3200" b="1" dirty="0"/>
          </a:p>
        </p:txBody>
      </p:sp>
      <p:sp>
        <p:nvSpPr>
          <p:cNvPr id="3" name="Marcador de contenido 2"/>
          <p:cNvSpPr>
            <a:spLocks noGrp="1"/>
          </p:cNvSpPr>
          <p:nvPr>
            <p:ph idx="1"/>
          </p:nvPr>
        </p:nvSpPr>
        <p:spPr>
          <a:xfrm>
            <a:off x="822959" y="1845734"/>
            <a:ext cx="7709481" cy="4023360"/>
          </a:xfrm>
        </p:spPr>
        <p:txBody>
          <a:bodyPr/>
          <a:lstStyle/>
          <a:p>
            <a:r>
              <a:rPr lang="es-CO" dirty="0" smtClean="0"/>
              <a:t>DESTINADO AL MANTENIMIENTO DE TECHOS Y FACHADA DE LA ESE:</a:t>
            </a:r>
          </a:p>
          <a:p>
            <a:endParaRPr lang="es-CO" dirty="0" smtClean="0"/>
          </a:p>
          <a:p>
            <a:r>
              <a:rPr lang="es-CO" dirty="0" smtClean="0"/>
              <a:t>APORTE DEL DEPARTAMENTO DE ANTIOQUIA       </a:t>
            </a:r>
            <a:r>
              <a:rPr lang="es-CO" b="1" dirty="0" smtClean="0"/>
              <a:t>$ 322.248.960</a:t>
            </a:r>
          </a:p>
          <a:p>
            <a:r>
              <a:rPr lang="es-CO" dirty="0" smtClean="0"/>
              <a:t>DISTRIBUIDOS ASÍ:</a:t>
            </a:r>
          </a:p>
          <a:p>
            <a:r>
              <a:rPr lang="es-CO" dirty="0" smtClean="0"/>
              <a:t>VALOR CONTRATO DE OBRA A TODO COSTO $301.167.252</a:t>
            </a:r>
          </a:p>
          <a:p>
            <a:r>
              <a:rPr lang="es-CO" dirty="0" smtClean="0"/>
              <a:t>VALOR CONTRATO DE INTERVENTORÍA             $21.541.520</a:t>
            </a:r>
          </a:p>
          <a:p>
            <a:endParaRPr lang="es-CO" dirty="0"/>
          </a:p>
        </p:txBody>
      </p:sp>
    </p:spTree>
    <p:extLst>
      <p:ext uri="{BB962C8B-B14F-4D97-AF65-F5344CB8AC3E}">
        <p14:creationId xmlns:p14="http://schemas.microsoft.com/office/powerpoint/2010/main" val="2118927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36729"/>
            <a:ext cx="8424936" cy="5784559"/>
          </a:xfrm>
        </p:spPr>
      </p:pic>
    </p:spTree>
    <p:extLst>
      <p:ext uri="{BB962C8B-B14F-4D97-AF65-F5344CB8AC3E}">
        <p14:creationId xmlns:p14="http://schemas.microsoft.com/office/powerpoint/2010/main" val="3200240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CO"/>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3" y="286605"/>
            <a:ext cx="8136904" cy="5582384"/>
          </a:xfrm>
        </p:spPr>
      </p:pic>
    </p:spTree>
    <p:extLst>
      <p:ext uri="{BB962C8B-B14F-4D97-AF65-F5344CB8AC3E}">
        <p14:creationId xmlns:p14="http://schemas.microsoft.com/office/powerpoint/2010/main" val="204229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ESTADOS CONTABLES</a:t>
            </a:r>
            <a:endParaRPr lang="es-CO"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5" y="548680"/>
            <a:ext cx="8424936" cy="5688631"/>
          </a:xfrm>
        </p:spPr>
      </p:pic>
    </p:spTree>
    <p:extLst>
      <p:ext uri="{BB962C8B-B14F-4D97-AF65-F5344CB8AC3E}">
        <p14:creationId xmlns:p14="http://schemas.microsoft.com/office/powerpoint/2010/main" val="177501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286604"/>
            <a:ext cx="7920880" cy="5493551"/>
          </a:xfrm>
        </p:spPr>
      </p:pic>
    </p:spTree>
    <p:extLst>
      <p:ext uri="{BB962C8B-B14F-4D97-AF65-F5344CB8AC3E}">
        <p14:creationId xmlns:p14="http://schemas.microsoft.com/office/powerpoint/2010/main" val="1921991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3" y="286605"/>
            <a:ext cx="8208912" cy="5582384"/>
          </a:xfrm>
        </p:spPr>
      </p:pic>
    </p:spTree>
    <p:extLst>
      <p:ext uri="{BB962C8B-B14F-4D97-AF65-F5344CB8AC3E}">
        <p14:creationId xmlns:p14="http://schemas.microsoft.com/office/powerpoint/2010/main" val="4020158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0"/>
            <a:ext cx="6480720" cy="6237311"/>
          </a:xfrm>
        </p:spPr>
      </p:pic>
    </p:spTree>
    <p:extLst>
      <p:ext uri="{BB962C8B-B14F-4D97-AF65-F5344CB8AC3E}">
        <p14:creationId xmlns:p14="http://schemas.microsoft.com/office/powerpoint/2010/main" val="2558736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404664"/>
            <a:ext cx="7943599" cy="5246861"/>
          </a:xfrm>
        </p:spPr>
      </p:pic>
    </p:spTree>
    <p:extLst>
      <p:ext uri="{BB962C8B-B14F-4D97-AF65-F5344CB8AC3E}">
        <p14:creationId xmlns:p14="http://schemas.microsoft.com/office/powerpoint/2010/main" val="1542904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992887" cy="684625"/>
          </a:xfrm>
        </p:spPr>
        <p:txBody>
          <a:bodyPr>
            <a:normAutofit fontScale="90000"/>
          </a:bodyPr>
          <a:lstStyle/>
          <a:p>
            <a:pPr algn="ctr"/>
            <a:r>
              <a:rPr lang="es-ES" dirty="0" smtClean="0"/>
              <a:t>PAMEC</a:t>
            </a:r>
            <a:endParaRPr lang="es-CO" dirty="0"/>
          </a:p>
        </p:txBody>
      </p:sp>
      <p:sp>
        <p:nvSpPr>
          <p:cNvPr id="7" name="Marcador de contenido 6"/>
          <p:cNvSpPr>
            <a:spLocks noGrp="1"/>
          </p:cNvSpPr>
          <p:nvPr>
            <p:ph idx="1"/>
          </p:nvPr>
        </p:nvSpPr>
        <p:spPr>
          <a:xfrm>
            <a:off x="800099" y="873265"/>
            <a:ext cx="7543801" cy="3419831"/>
          </a:xfrm>
        </p:spPr>
        <p:txBody>
          <a:bodyPr>
            <a:normAutofit fontScale="92500" lnSpcReduction="10000"/>
          </a:bodyPr>
          <a:lstStyle/>
          <a:p>
            <a:r>
              <a:rPr lang="es-CO" sz="2400" dirty="0" smtClean="0"/>
              <a:t>CONSTANTEMENTE SE REALIZABAN REUNIONES CON EL FIN DE EVALUAR , DIAGNOSTICAR Y PROYECTAR TAREAS DE MEJORAMIENTO PARA LA ATENCION EN SALUD.</a:t>
            </a:r>
          </a:p>
          <a:p>
            <a:r>
              <a:rPr lang="es-CO" sz="2400" dirty="0" smtClean="0"/>
              <a:t>SE IDENTIFICAN LAS POSIBLES FALENCIAS EN LOS SERVICIOS DE SALUD Y SE GESTIONARON RECURSOS NECESARIOS PARA EL MEJORAMIENTO DE ESTOS. </a:t>
            </a:r>
          </a:p>
          <a:p>
            <a:r>
              <a:rPr lang="es-CO" sz="2400" dirty="0" smtClean="0"/>
              <a:t>AUDITORES EXTERNOS RELIZAN SEGUIMIENTO DEL PLAN DE INTERVENCION EN SALUD CON EL FIN DE GARANTIZAR EL BUEN SERVICIO DE ESTOS. </a:t>
            </a:r>
          </a:p>
          <a:p>
            <a:r>
              <a:rPr lang="es-CO" sz="2400" dirty="0" smtClean="0"/>
              <a:t>  </a:t>
            </a:r>
          </a:p>
          <a:p>
            <a:endParaRPr lang="es-CO"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5024"/>
            <a:ext cx="9144000" cy="3232854"/>
          </a:xfrm>
          <a:prstGeom prst="rect">
            <a:avLst/>
          </a:prstGeom>
        </p:spPr>
      </p:pic>
    </p:spTree>
    <p:extLst>
      <p:ext uri="{BB962C8B-B14F-4D97-AF65-F5344CB8AC3E}">
        <p14:creationId xmlns:p14="http://schemas.microsoft.com/office/powerpoint/2010/main" val="113148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44824"/>
            <a:ext cx="7618040" cy="3960440"/>
          </a:xfrm>
        </p:spPr>
        <p:txBody>
          <a:bodyPr>
            <a:normAutofit fontScale="90000"/>
          </a:bodyPr>
          <a:lstStyle/>
          <a:p>
            <a:pPr algn="just">
              <a:lnSpc>
                <a:spcPct val="100000"/>
              </a:lnSpc>
            </a:pPr>
            <a:r>
              <a:rPr lang="es-ES" altLang="es-ES" sz="2700" b="1" dirty="0" smtClean="0">
                <a:solidFill>
                  <a:schemeClr val="tx1"/>
                </a:solidFill>
                <a:latin typeface="Arial" panose="020B0604020202020204" pitchFamily="34" charset="0"/>
                <a:cs typeface="Arial" panose="020B0604020202020204" pitchFamily="34" charset="0"/>
              </a:rPr>
              <a:t>Oportunidad</a:t>
            </a:r>
            <a:r>
              <a:rPr lang="es-ES" altLang="es-ES" sz="2700" dirty="0" smtClean="0">
                <a:solidFill>
                  <a:schemeClr val="tx1"/>
                </a:solidFill>
                <a:latin typeface="Arial" panose="020B0604020202020204" pitchFamily="34" charset="0"/>
                <a:cs typeface="Arial" panose="020B0604020202020204" pitchFamily="34" charset="0"/>
              </a:rPr>
              <a:t> Se viene trabajando por mejorar la oportunidad en la atención estamos a 1 día de oportunidad para la asignación de citas.</a:t>
            </a:r>
            <a:br>
              <a:rPr lang="es-ES" altLang="es-ES" sz="2700" dirty="0" smtClean="0">
                <a:solidFill>
                  <a:schemeClr val="tx1"/>
                </a:solidFill>
                <a:latin typeface="Arial" panose="020B0604020202020204" pitchFamily="34" charset="0"/>
                <a:cs typeface="Arial" panose="020B0604020202020204" pitchFamily="34" charset="0"/>
              </a:rPr>
            </a:br>
            <a:r>
              <a:rPr lang="es-ES" altLang="es-ES" sz="2700" dirty="0" smtClean="0">
                <a:solidFill>
                  <a:schemeClr val="tx1"/>
                </a:solidFill>
                <a:latin typeface="Arial" panose="020B0604020202020204" pitchFamily="34" charset="0"/>
                <a:cs typeface="Arial" panose="020B0604020202020204" pitchFamily="34" charset="0"/>
              </a:rPr>
              <a:t> </a:t>
            </a:r>
            <a:r>
              <a:rPr lang="es-ES" altLang="es-ES" sz="2700" b="1" dirty="0" smtClean="0">
                <a:solidFill>
                  <a:schemeClr val="tx1"/>
                </a:solidFill>
                <a:latin typeface="Arial" panose="020B0604020202020204" pitchFamily="34" charset="0"/>
                <a:cs typeface="Arial" panose="020B0604020202020204" pitchFamily="34" charset="0"/>
              </a:rPr>
              <a:t/>
            </a:r>
            <a:br>
              <a:rPr lang="es-ES" altLang="es-ES" sz="2700" b="1" dirty="0" smtClean="0">
                <a:solidFill>
                  <a:schemeClr val="tx1"/>
                </a:solidFill>
                <a:latin typeface="Arial" panose="020B0604020202020204" pitchFamily="34" charset="0"/>
                <a:cs typeface="Arial" panose="020B0604020202020204" pitchFamily="34" charset="0"/>
              </a:rPr>
            </a:br>
            <a:r>
              <a:rPr lang="es-ES" altLang="es-ES" sz="2700" b="1" dirty="0" smtClean="0">
                <a:solidFill>
                  <a:schemeClr val="tx1"/>
                </a:solidFill>
                <a:latin typeface="Arial" panose="020B0604020202020204" pitchFamily="34" charset="0"/>
                <a:cs typeface="Arial" panose="020B0604020202020204" pitchFamily="34" charset="0"/>
              </a:rPr>
              <a:t>Excelencia </a:t>
            </a:r>
            <a:r>
              <a:rPr lang="es-ES" altLang="es-ES" sz="2700" b="1" dirty="0">
                <a:solidFill>
                  <a:schemeClr val="tx1"/>
                </a:solidFill>
                <a:latin typeface="Arial" panose="020B0604020202020204" pitchFamily="34" charset="0"/>
                <a:cs typeface="Arial" panose="020B0604020202020204" pitchFamily="34" charset="0"/>
              </a:rPr>
              <a:t>en el talento humano</a:t>
            </a:r>
            <a:r>
              <a:rPr lang="es-ES" altLang="es-ES" sz="2700" dirty="0">
                <a:solidFill>
                  <a:schemeClr val="tx1"/>
                </a:solidFill>
                <a:latin typeface="Arial" panose="020B0604020202020204" pitchFamily="34" charset="0"/>
                <a:cs typeface="Arial" panose="020B0604020202020204" pitchFamily="34" charset="0"/>
              </a:rPr>
              <a:t>. </a:t>
            </a:r>
            <a:r>
              <a:rPr lang="es-ES" altLang="es-ES" sz="2700" dirty="0" smtClean="0">
                <a:solidFill>
                  <a:schemeClr val="tx1"/>
                </a:solidFill>
                <a:latin typeface="Arial" panose="020B0604020202020204" pitchFamily="34" charset="0"/>
                <a:cs typeface="Arial" panose="020B0604020202020204" pitchFamily="34" charset="0"/>
              </a:rPr>
              <a:t>Capacitar </a:t>
            </a:r>
            <a:r>
              <a:rPr lang="es-ES" altLang="es-ES" sz="2700" dirty="0">
                <a:solidFill>
                  <a:schemeClr val="tx1"/>
                </a:solidFill>
                <a:latin typeface="Arial" panose="020B0604020202020204" pitchFamily="34" charset="0"/>
                <a:cs typeface="Arial" panose="020B0604020202020204" pitchFamily="34" charset="0"/>
              </a:rPr>
              <a:t>el talento humano mediante la ejecución de estrategias que permitan la prestación de servicios humanos, cálidos y seguros.</a:t>
            </a:r>
            <a:br>
              <a:rPr lang="es-ES" altLang="es-ES" sz="2700" dirty="0">
                <a:solidFill>
                  <a:schemeClr val="tx1"/>
                </a:solidFill>
                <a:latin typeface="Arial" panose="020B0604020202020204" pitchFamily="34" charset="0"/>
                <a:cs typeface="Arial" panose="020B0604020202020204" pitchFamily="34" charset="0"/>
              </a:rPr>
            </a:br>
            <a:r>
              <a:rPr lang="es-ES" altLang="es-ES" sz="2700" dirty="0">
                <a:solidFill>
                  <a:schemeClr val="tx1"/>
                </a:solidFill>
                <a:latin typeface="Arial" panose="020B0604020202020204" pitchFamily="34" charset="0"/>
                <a:cs typeface="Arial" panose="020B0604020202020204" pitchFamily="34" charset="0"/>
              </a:rPr>
              <a:t/>
            </a:r>
            <a:br>
              <a:rPr lang="es-ES" altLang="es-ES" sz="2700" dirty="0">
                <a:solidFill>
                  <a:schemeClr val="tx1"/>
                </a:solidFill>
                <a:latin typeface="Arial" panose="020B0604020202020204" pitchFamily="34" charset="0"/>
                <a:cs typeface="Arial" panose="020B0604020202020204" pitchFamily="34" charset="0"/>
              </a:rPr>
            </a:br>
            <a:r>
              <a:rPr lang="es-ES" altLang="es-ES" sz="2700" b="1" dirty="0">
                <a:solidFill>
                  <a:schemeClr val="tx1"/>
                </a:solidFill>
                <a:latin typeface="Arial" panose="020B0604020202020204" pitchFamily="34" charset="0"/>
                <a:cs typeface="Arial" panose="020B0604020202020204" pitchFamily="34" charset="0"/>
              </a:rPr>
              <a:t>Eficiencia, calidad y crecimiento organizacional: </a:t>
            </a:r>
            <a:r>
              <a:rPr lang="es-ES" altLang="es-ES" sz="2700" dirty="0">
                <a:solidFill>
                  <a:schemeClr val="tx1"/>
                </a:solidFill>
                <a:latin typeface="Arial" panose="020B0604020202020204" pitchFamily="34" charset="0"/>
                <a:cs typeface="Arial" panose="020B0604020202020204" pitchFamily="34" charset="0"/>
              </a:rPr>
              <a:t>Mejoramiento en la eficiencia, calidad y crecimiento organizacional, mediante los procesos de mejoramiento</a:t>
            </a:r>
            <a:r>
              <a:rPr lang="es-ES" altLang="es-ES" sz="2000" dirty="0">
                <a:solidFill>
                  <a:schemeClr val="tx1"/>
                </a:solidFill>
                <a:latin typeface="Arial" panose="020B0604020202020204" pitchFamily="34" charset="0"/>
                <a:cs typeface="Arial" panose="020B0604020202020204" pitchFamily="34" charset="0"/>
              </a:rPr>
              <a:t>.</a:t>
            </a:r>
            <a:br>
              <a:rPr lang="es-ES" altLang="es-ES" sz="2000" dirty="0">
                <a:solidFill>
                  <a:schemeClr val="tx1"/>
                </a:solidFill>
                <a:latin typeface="Arial" panose="020B0604020202020204" pitchFamily="34" charset="0"/>
                <a:cs typeface="Arial" panose="020B0604020202020204" pitchFamily="34" charset="0"/>
              </a:rPr>
            </a:br>
            <a:endParaRPr lang="es-ES" sz="2000" dirty="0">
              <a:solidFill>
                <a:schemeClr val="tx1"/>
              </a:solidFill>
              <a:latin typeface="Arial" panose="020B0604020202020204" pitchFamily="34" charset="0"/>
              <a:cs typeface="Arial" panose="020B0604020202020204" pitchFamily="34" charset="0"/>
            </a:endParaRPr>
          </a:p>
        </p:txBody>
      </p:sp>
      <p:pic>
        <p:nvPicPr>
          <p:cNvPr id="3" name="Picture 3">
            <a:extLst>
              <a:ext uri="{FF2B5EF4-FFF2-40B4-BE49-F238E27FC236}">
                <a16:creationId xmlns="" xmlns:a16="http://schemas.microsoft.com/office/drawing/2014/main" id="{9F3E80F1-B204-474E-8462-9BEB892859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8" r="67878"/>
          <a:stretch/>
        </p:blipFill>
        <p:spPr bwMode="auto">
          <a:xfrm>
            <a:off x="7812360" y="8853"/>
            <a:ext cx="1116125" cy="104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91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INFORMES CONTABLES</a:t>
            </a:r>
            <a:endParaRPr lang="es-CO" dirty="0"/>
          </a:p>
        </p:txBody>
      </p:sp>
      <p:sp>
        <p:nvSpPr>
          <p:cNvPr id="3" name="Marcador de contenido 2"/>
          <p:cNvSpPr>
            <a:spLocks noGrp="1"/>
          </p:cNvSpPr>
          <p:nvPr>
            <p:ph idx="1"/>
          </p:nvPr>
        </p:nvSpPr>
        <p:spPr/>
        <p:txBody>
          <a:bodyPr/>
          <a:lstStyle/>
          <a:p>
            <a:r>
              <a:rPr lang="es-ES" dirty="0" smtClean="0"/>
              <a:t>EXPOSICION DE LA DR CAROLINA SOSA</a:t>
            </a:r>
            <a:endParaRPr lang="es-CO" dirty="0"/>
          </a:p>
        </p:txBody>
      </p:sp>
    </p:spTree>
    <p:extLst>
      <p:ext uri="{BB962C8B-B14F-4D97-AF65-F5344CB8AC3E}">
        <p14:creationId xmlns:p14="http://schemas.microsoft.com/office/powerpoint/2010/main" val="2342358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Procesos Jurídicos</a:t>
            </a:r>
            <a:endParaRPr lang="es-CO" dirty="0"/>
          </a:p>
        </p:txBody>
      </p:sp>
      <p:sp>
        <p:nvSpPr>
          <p:cNvPr id="3" name="Marcador de contenido 2"/>
          <p:cNvSpPr>
            <a:spLocks noGrp="1"/>
          </p:cNvSpPr>
          <p:nvPr>
            <p:ph idx="1"/>
          </p:nvPr>
        </p:nvSpPr>
        <p:spPr/>
        <p:txBody>
          <a:bodyPr/>
          <a:lstStyle/>
          <a:p>
            <a:r>
              <a:rPr lang="es-ES" dirty="0" smtClean="0"/>
              <a:t>EXPOSICION DR CAROLINA SOSA</a:t>
            </a:r>
            <a:endParaRPr lang="es-CO" dirty="0"/>
          </a:p>
        </p:txBody>
      </p:sp>
    </p:spTree>
    <p:extLst>
      <p:ext uri="{BB962C8B-B14F-4D97-AF65-F5344CB8AC3E}">
        <p14:creationId xmlns:p14="http://schemas.microsoft.com/office/powerpoint/2010/main" val="362572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61517" y="3212976"/>
            <a:ext cx="7690047" cy="936105"/>
          </a:xfrm>
        </p:spPr>
        <p:txBody>
          <a:bodyPr>
            <a:normAutofit fontScale="90000"/>
          </a:bodyPr>
          <a:lstStyle/>
          <a:p>
            <a:pPr algn="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smtClean="0">
                <a:latin typeface="Arial" panose="020B0604020202020204" pitchFamily="34" charset="0"/>
                <a:cs typeface="Arial" panose="020B0604020202020204" pitchFamily="34" charset="0"/>
              </a:rPr>
              <a:t/>
            </a:r>
            <a:br>
              <a:rPr lang="es-ES" sz="2000" dirty="0" smtClean="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smtClean="0">
                <a:latin typeface="Arial" panose="020B0604020202020204" pitchFamily="34" charset="0"/>
                <a:cs typeface="Arial" panose="020B0604020202020204" pitchFamily="34" charset="0"/>
              </a:rPr>
              <a:t/>
            </a:r>
            <a:br>
              <a:rPr lang="es-ES" sz="2000" dirty="0" smtClean="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2000" dirty="0">
                <a:latin typeface="Arial" panose="020B0604020202020204" pitchFamily="34" charset="0"/>
                <a:cs typeface="Arial" panose="020B0604020202020204" pitchFamily="34" charset="0"/>
              </a:rPr>
              <a:t/>
            </a:r>
            <a:br>
              <a:rPr lang="es-ES" sz="2000" dirty="0">
                <a:latin typeface="Arial" panose="020B0604020202020204" pitchFamily="34" charset="0"/>
                <a:cs typeface="Arial" panose="020B0604020202020204" pitchFamily="34" charset="0"/>
              </a:rPr>
            </a:br>
            <a:r>
              <a:rPr lang="es-ES" sz="4400" dirty="0" smtClean="0">
                <a:latin typeface="Arial" panose="020B0604020202020204" pitchFamily="34" charset="0"/>
                <a:cs typeface="Arial" panose="020B0604020202020204" pitchFamily="34" charset="0"/>
              </a:rPr>
              <a:t>GRACIAS</a:t>
            </a:r>
            <a:r>
              <a:rPr lang="es-ES" sz="3600" dirty="0" smtClean="0">
                <a:latin typeface="Arial" panose="020B0604020202020204" pitchFamily="34" charset="0"/>
                <a:cs typeface="Arial" panose="020B0604020202020204" pitchFamily="34" charset="0"/>
              </a:rPr>
              <a:t> </a:t>
            </a:r>
            <a:endParaRPr lang="es-ES" sz="36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836602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447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51621" y="1196752"/>
            <a:ext cx="7077979" cy="3384376"/>
          </a:xfrm>
        </p:spPr>
        <p:txBody>
          <a:bodyPr>
            <a:normAutofit/>
          </a:bodyPr>
          <a:lstStyle/>
          <a:p>
            <a:pPr algn="just">
              <a:lnSpc>
                <a:spcPct val="100000"/>
              </a:lnSpc>
            </a:pPr>
            <a:r>
              <a:rPr lang="es-ES" altLang="es-ES" sz="2000" dirty="0">
                <a:solidFill>
                  <a:schemeClr val="tx1"/>
                </a:solidFill>
                <a:latin typeface="Arial" panose="020B0604020202020204" pitchFamily="34" charset="0"/>
                <a:cs typeface="Arial" panose="020B0604020202020204" pitchFamily="34" charset="0"/>
              </a:rPr>
              <a:t/>
            </a:r>
            <a:br>
              <a:rPr lang="es-ES" altLang="es-ES" sz="2000" dirty="0">
                <a:solidFill>
                  <a:schemeClr val="tx1"/>
                </a:solidFill>
                <a:latin typeface="Arial" panose="020B0604020202020204" pitchFamily="34" charset="0"/>
                <a:cs typeface="Arial" panose="020B0604020202020204" pitchFamily="34" charset="0"/>
              </a:rPr>
            </a:br>
            <a:r>
              <a:rPr lang="es-ES" altLang="es-ES" sz="2000" dirty="0">
                <a:solidFill>
                  <a:schemeClr val="tx1"/>
                </a:solidFill>
                <a:latin typeface="Arial" panose="020B0604020202020204" pitchFamily="34" charset="0"/>
                <a:cs typeface="Arial" panose="020B0604020202020204" pitchFamily="34" charset="0"/>
              </a:rPr>
              <a:t/>
            </a:r>
            <a:br>
              <a:rPr lang="es-ES" altLang="es-ES" sz="2000" dirty="0">
                <a:solidFill>
                  <a:schemeClr val="tx1"/>
                </a:solidFill>
                <a:latin typeface="Arial" panose="020B0604020202020204" pitchFamily="34" charset="0"/>
                <a:cs typeface="Arial" panose="020B0604020202020204" pitchFamily="34" charset="0"/>
              </a:rPr>
            </a:br>
            <a:r>
              <a:rPr lang="es-ES" altLang="es-ES" sz="2000" dirty="0" smtClean="0">
                <a:solidFill>
                  <a:schemeClr val="tx1"/>
                </a:solidFill>
                <a:latin typeface="Arial" panose="020B0604020202020204" pitchFamily="34" charset="0"/>
                <a:cs typeface="Arial" panose="020B0604020202020204" pitchFamily="34" charset="0"/>
              </a:rPr>
              <a:t/>
            </a:r>
            <a:br>
              <a:rPr lang="es-ES" altLang="es-ES" sz="2000" dirty="0" smtClean="0">
                <a:solidFill>
                  <a:schemeClr val="tx1"/>
                </a:solidFill>
                <a:latin typeface="Arial" panose="020B0604020202020204" pitchFamily="34" charset="0"/>
                <a:cs typeface="Arial" panose="020B0604020202020204" pitchFamily="34" charset="0"/>
              </a:rPr>
            </a:br>
            <a:endParaRPr lang="es-ES" sz="20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251520" y="260648"/>
            <a:ext cx="8208912" cy="6109365"/>
          </a:xfrm>
          <a:prstGeom prst="rect">
            <a:avLst/>
          </a:prstGeom>
        </p:spPr>
        <p:txBody>
          <a:bodyPr wrap="square">
            <a:spAutoFit/>
          </a:bodyPr>
          <a:lstStyle/>
          <a:p>
            <a:r>
              <a:rPr lang="es-ES" altLang="es-CO" sz="2300" dirty="0">
                <a:latin typeface="Arial" panose="020B0604020202020204" pitchFamily="34" charset="0"/>
                <a:cs typeface="Arial" panose="020B0604020202020204" pitchFamily="34" charset="0"/>
              </a:rPr>
              <a:t>En la E.S.E contamos con </a:t>
            </a:r>
            <a:r>
              <a:rPr lang="es-ES" altLang="es-CO" sz="2300" dirty="0" smtClean="0">
                <a:latin typeface="Arial" panose="020B0604020202020204" pitchFamily="34" charset="0"/>
                <a:cs typeface="Arial" panose="020B0604020202020204" pitchFamily="34" charset="0"/>
              </a:rPr>
              <a:t>personal </a:t>
            </a:r>
            <a:r>
              <a:rPr lang="es-ES" altLang="es-CO" sz="2300" dirty="0">
                <a:latin typeface="Arial" panose="020B0604020202020204" pitchFamily="34" charset="0"/>
                <a:cs typeface="Arial" panose="020B0604020202020204" pitchFamily="34" charset="0"/>
              </a:rPr>
              <a:t>idóneo y capacitado  para la prestación de los servicios de </a:t>
            </a:r>
            <a:r>
              <a:rPr lang="es-ES" altLang="es-CO" sz="2300" dirty="0" smtClean="0">
                <a:latin typeface="Arial" panose="020B0604020202020204" pitchFamily="34" charset="0"/>
                <a:cs typeface="Arial" panose="020B0604020202020204" pitchFamily="34" charset="0"/>
              </a:rPr>
              <a:t>salud.</a:t>
            </a:r>
          </a:p>
          <a:p>
            <a:endParaRPr lang="es-ES" altLang="es-CO" sz="2300" dirty="0">
              <a:latin typeface="Arial" panose="020B0604020202020204" pitchFamily="34" charset="0"/>
              <a:cs typeface="Arial" panose="020B0604020202020204" pitchFamily="34" charset="0"/>
            </a:endParaRPr>
          </a:p>
          <a:p>
            <a:r>
              <a:rPr lang="es-ES" altLang="es-CO" sz="2300" dirty="0" smtClean="0">
                <a:latin typeface="Arial" panose="020B0604020202020204" pitchFamily="34" charset="0"/>
                <a:cs typeface="Arial" panose="020B0604020202020204" pitchFamily="34" charset="0"/>
              </a:rPr>
              <a:t>para </a:t>
            </a:r>
            <a:r>
              <a:rPr lang="es-ES" altLang="es-CO" sz="2300" dirty="0">
                <a:latin typeface="Arial" panose="020B0604020202020204" pitchFamily="34" charset="0"/>
                <a:cs typeface="Arial" panose="020B0604020202020204" pitchFamily="34" charset="0"/>
              </a:rPr>
              <a:t>la vigencia </a:t>
            </a:r>
            <a:r>
              <a:rPr lang="es-ES" altLang="es-CO" sz="2300" dirty="0" smtClean="0">
                <a:latin typeface="Arial" panose="020B0604020202020204" pitchFamily="34" charset="0"/>
                <a:cs typeface="Arial" panose="020B0604020202020204" pitchFamily="34" charset="0"/>
              </a:rPr>
              <a:t>2019, </a:t>
            </a:r>
            <a:r>
              <a:rPr lang="es-ES" altLang="es-CO" sz="2300" dirty="0">
                <a:latin typeface="Arial" panose="020B0604020202020204" pitchFamily="34" charset="0"/>
                <a:cs typeface="Arial" panose="020B0604020202020204" pitchFamily="34" charset="0"/>
              </a:rPr>
              <a:t>se actualizaron </a:t>
            </a:r>
            <a:r>
              <a:rPr lang="es-ES" altLang="es-CO" sz="2300" dirty="0" smtClean="0">
                <a:latin typeface="Arial" panose="020B0604020202020204" pitchFamily="34" charset="0"/>
                <a:cs typeface="Arial" panose="020B0604020202020204" pitchFamily="34" charset="0"/>
              </a:rPr>
              <a:t>siguientes </a:t>
            </a:r>
            <a:r>
              <a:rPr lang="es-ES" altLang="es-CO" sz="2300" dirty="0">
                <a:latin typeface="Arial" panose="020B0604020202020204" pitchFamily="34" charset="0"/>
                <a:cs typeface="Arial" panose="020B0604020202020204" pitchFamily="34" charset="0"/>
              </a:rPr>
              <a:t>instrumentos: </a:t>
            </a:r>
            <a:br>
              <a:rPr lang="es-ES" altLang="es-CO" sz="2300" dirty="0">
                <a:latin typeface="Arial" panose="020B0604020202020204" pitchFamily="34" charset="0"/>
                <a:cs typeface="Arial" panose="020B0604020202020204" pitchFamily="34" charset="0"/>
              </a:rPr>
            </a:br>
            <a:r>
              <a:rPr lang="es-ES" altLang="es-CO" sz="2300" dirty="0">
                <a:latin typeface="Arial" panose="020B0604020202020204" pitchFamily="34" charset="0"/>
                <a:cs typeface="Arial" panose="020B0604020202020204" pitchFamily="34" charset="0"/>
              </a:rPr>
              <a:t/>
            </a:r>
            <a:br>
              <a:rPr lang="es-ES" altLang="es-CO" sz="2300" dirty="0">
                <a:latin typeface="Arial" panose="020B0604020202020204" pitchFamily="34" charset="0"/>
                <a:cs typeface="Arial" panose="020B0604020202020204" pitchFamily="34" charset="0"/>
              </a:rPr>
            </a:br>
            <a:r>
              <a:rPr lang="es-ES" altLang="es-CO" sz="2300" dirty="0">
                <a:latin typeface="Arial" panose="020B0604020202020204" pitchFamily="34" charset="0"/>
                <a:cs typeface="Arial" panose="020B0604020202020204" pitchFamily="34" charset="0"/>
              </a:rPr>
              <a:t>1. Código de ética.</a:t>
            </a:r>
            <a:br>
              <a:rPr lang="es-ES" altLang="es-CO" sz="2300" dirty="0">
                <a:latin typeface="Arial" panose="020B0604020202020204" pitchFamily="34" charset="0"/>
                <a:cs typeface="Arial" panose="020B0604020202020204" pitchFamily="34" charset="0"/>
              </a:rPr>
            </a:br>
            <a:r>
              <a:rPr lang="es-ES" altLang="es-CO" sz="2300" dirty="0">
                <a:latin typeface="Arial" panose="020B0604020202020204" pitchFamily="34" charset="0"/>
                <a:cs typeface="Arial" panose="020B0604020202020204" pitchFamily="34" charset="0"/>
              </a:rPr>
              <a:t>2. Manual de Inducción y reinducción.</a:t>
            </a:r>
            <a:br>
              <a:rPr lang="es-ES" altLang="es-CO" sz="2300" dirty="0">
                <a:latin typeface="Arial" panose="020B0604020202020204" pitchFamily="34" charset="0"/>
                <a:cs typeface="Arial" panose="020B0604020202020204" pitchFamily="34" charset="0"/>
              </a:rPr>
            </a:br>
            <a:r>
              <a:rPr lang="es-ES" altLang="es-CO" sz="2300" dirty="0">
                <a:latin typeface="Arial" panose="020B0604020202020204" pitchFamily="34" charset="0"/>
                <a:cs typeface="Arial" panose="020B0604020202020204" pitchFamily="34" charset="0"/>
              </a:rPr>
              <a:t>3. Manual de referencia y contra referencia.</a:t>
            </a:r>
            <a:br>
              <a:rPr lang="es-ES" altLang="es-CO" sz="2300" dirty="0">
                <a:latin typeface="Arial" panose="020B0604020202020204" pitchFamily="34" charset="0"/>
                <a:cs typeface="Arial" panose="020B0604020202020204" pitchFamily="34" charset="0"/>
              </a:rPr>
            </a:br>
            <a:r>
              <a:rPr lang="es-ES" altLang="es-CO" sz="2300" dirty="0">
                <a:latin typeface="Arial" panose="020B0604020202020204" pitchFamily="34" charset="0"/>
                <a:cs typeface="Arial" panose="020B0604020202020204" pitchFamily="34" charset="0"/>
              </a:rPr>
              <a:t>4. Código de Buen Gobierno.</a:t>
            </a:r>
            <a:br>
              <a:rPr lang="es-ES" altLang="es-CO" sz="2300" dirty="0">
                <a:latin typeface="Arial" panose="020B0604020202020204" pitchFamily="34" charset="0"/>
                <a:cs typeface="Arial" panose="020B0604020202020204" pitchFamily="34" charset="0"/>
              </a:rPr>
            </a:br>
            <a:r>
              <a:rPr lang="es-ES" altLang="es-CO" sz="2300" dirty="0">
                <a:latin typeface="Arial" panose="020B0604020202020204" pitchFamily="34" charset="0"/>
                <a:cs typeface="Arial" panose="020B0604020202020204" pitchFamily="34" charset="0"/>
              </a:rPr>
              <a:t>5. Plan Anticorrupción.</a:t>
            </a:r>
            <a:br>
              <a:rPr lang="es-ES" altLang="es-CO" sz="2300" dirty="0">
                <a:latin typeface="Arial" panose="020B0604020202020204" pitchFamily="34" charset="0"/>
                <a:cs typeface="Arial" panose="020B0604020202020204" pitchFamily="34" charset="0"/>
              </a:rPr>
            </a:br>
            <a:r>
              <a:rPr lang="es-ES" altLang="es-CO" sz="2300" dirty="0">
                <a:latin typeface="Arial" panose="020B0604020202020204" pitchFamily="34" charset="0"/>
                <a:cs typeface="Arial" panose="020B0604020202020204" pitchFamily="34" charset="0"/>
              </a:rPr>
              <a:t>6. </a:t>
            </a:r>
            <a:r>
              <a:rPr lang="es-ES" sz="2300" dirty="0">
                <a:latin typeface="Arial" panose="020B0604020202020204" pitchFamily="34" charset="0"/>
                <a:cs typeface="Arial" panose="020B0604020202020204" pitchFamily="34" charset="0"/>
              </a:rPr>
              <a:t>Actualización de los códigos cie 10 para el ajuste a RIPS en el reporte de la facturación de las consultas médicas.</a:t>
            </a:r>
            <a:br>
              <a:rPr lang="es-ES" sz="2300" dirty="0">
                <a:latin typeface="Arial" panose="020B0604020202020204" pitchFamily="34" charset="0"/>
                <a:cs typeface="Arial" panose="020B0604020202020204" pitchFamily="34" charset="0"/>
              </a:rPr>
            </a:br>
            <a:r>
              <a:rPr lang="es-ES" sz="2300" dirty="0">
                <a:latin typeface="Arial" panose="020B0604020202020204" pitchFamily="34" charset="0"/>
                <a:cs typeface="Arial" panose="020B0604020202020204" pitchFamily="34" charset="0"/>
              </a:rPr>
              <a:t>7. Creación de la asociación de usuario con capacitación a los mismos para apoyo a la ESE en la asesoría a los usuarios con concientización de los derechos y deberes de los usuarios.</a:t>
            </a:r>
            <a:endParaRPr lang="en-US" sz="2300" dirty="0"/>
          </a:p>
        </p:txBody>
      </p:sp>
      <p:pic>
        <p:nvPicPr>
          <p:cNvPr id="5" name="Picture 3">
            <a:extLst>
              <a:ext uri="{FF2B5EF4-FFF2-40B4-BE49-F238E27FC236}">
                <a16:creationId xmlns="" xmlns:a16="http://schemas.microsoft.com/office/drawing/2014/main" id="{9F3E80F1-B204-474E-8462-9BEB892859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8" r="67878"/>
          <a:stretch/>
        </p:blipFill>
        <p:spPr bwMode="auto">
          <a:xfrm>
            <a:off x="7740352" y="8853"/>
            <a:ext cx="1116125" cy="104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23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51621" y="1196752"/>
            <a:ext cx="7077979" cy="3384376"/>
          </a:xfrm>
        </p:spPr>
        <p:txBody>
          <a:bodyPr>
            <a:normAutofit/>
          </a:bodyPr>
          <a:lstStyle/>
          <a:p>
            <a:pPr algn="just">
              <a:lnSpc>
                <a:spcPct val="100000"/>
              </a:lnSpc>
            </a:pPr>
            <a:r>
              <a:rPr lang="es-ES" altLang="es-ES" sz="2000" dirty="0">
                <a:solidFill>
                  <a:schemeClr val="tx1"/>
                </a:solidFill>
                <a:latin typeface="Arial" panose="020B0604020202020204" pitchFamily="34" charset="0"/>
                <a:cs typeface="Arial" panose="020B0604020202020204" pitchFamily="34" charset="0"/>
              </a:rPr>
              <a:t/>
            </a:r>
            <a:br>
              <a:rPr lang="es-ES" altLang="es-ES" sz="2000" dirty="0">
                <a:solidFill>
                  <a:schemeClr val="tx1"/>
                </a:solidFill>
                <a:latin typeface="Arial" panose="020B0604020202020204" pitchFamily="34" charset="0"/>
                <a:cs typeface="Arial" panose="020B0604020202020204" pitchFamily="34" charset="0"/>
              </a:rPr>
            </a:br>
            <a:r>
              <a:rPr lang="es-ES" altLang="es-ES" sz="2000" dirty="0">
                <a:solidFill>
                  <a:schemeClr val="tx1"/>
                </a:solidFill>
                <a:latin typeface="Arial" panose="020B0604020202020204" pitchFamily="34" charset="0"/>
                <a:cs typeface="Arial" panose="020B0604020202020204" pitchFamily="34" charset="0"/>
              </a:rPr>
              <a:t/>
            </a:r>
            <a:br>
              <a:rPr lang="es-ES" altLang="es-ES" sz="2000" dirty="0">
                <a:solidFill>
                  <a:schemeClr val="tx1"/>
                </a:solidFill>
                <a:latin typeface="Arial" panose="020B0604020202020204" pitchFamily="34" charset="0"/>
                <a:cs typeface="Arial" panose="020B0604020202020204" pitchFamily="34" charset="0"/>
              </a:rPr>
            </a:br>
            <a:r>
              <a:rPr lang="es-ES" altLang="es-ES" sz="2000" dirty="0" smtClean="0">
                <a:solidFill>
                  <a:schemeClr val="tx1"/>
                </a:solidFill>
                <a:latin typeface="Arial" panose="020B0604020202020204" pitchFamily="34" charset="0"/>
                <a:cs typeface="Arial" panose="020B0604020202020204" pitchFamily="34" charset="0"/>
              </a:rPr>
              <a:t/>
            </a:r>
            <a:br>
              <a:rPr lang="es-ES" altLang="es-ES" sz="2000" dirty="0" smtClean="0">
                <a:solidFill>
                  <a:schemeClr val="tx1"/>
                </a:solidFill>
                <a:latin typeface="Arial" panose="020B0604020202020204" pitchFamily="34" charset="0"/>
                <a:cs typeface="Arial" panose="020B0604020202020204" pitchFamily="34" charset="0"/>
              </a:rPr>
            </a:br>
            <a:endParaRPr lang="es-ES" sz="2000"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16378" y="0"/>
            <a:ext cx="8748464" cy="6370975"/>
          </a:xfrm>
          <a:prstGeom prst="rect">
            <a:avLst/>
          </a:prstGeom>
        </p:spPr>
        <p:txBody>
          <a:bodyPr wrap="square">
            <a:spAutoFit/>
          </a:bodyPr>
          <a:lstStyle/>
          <a:p>
            <a:r>
              <a:rPr lang="es-ES" altLang="es-CO" sz="2400" dirty="0" smtClean="0">
                <a:latin typeface="Arial" panose="020B0604020202020204" pitchFamily="34" charset="0"/>
                <a:cs typeface="Arial" panose="020B0604020202020204" pitchFamily="34" charset="0"/>
              </a:rPr>
              <a:t>8. Plan </a:t>
            </a:r>
            <a:r>
              <a:rPr lang="es-ES" altLang="es-CO" sz="2400" dirty="0">
                <a:latin typeface="Arial" panose="020B0604020202020204" pitchFamily="34" charset="0"/>
                <a:cs typeface="Arial" panose="020B0604020202020204" pitchFamily="34" charset="0"/>
              </a:rPr>
              <a:t>de bienestar laboral.</a:t>
            </a:r>
            <a:br>
              <a:rPr lang="es-ES" altLang="es-CO" sz="2400" dirty="0">
                <a:latin typeface="Arial" panose="020B0604020202020204" pitchFamily="34" charset="0"/>
                <a:cs typeface="Arial" panose="020B0604020202020204" pitchFamily="34" charset="0"/>
              </a:rPr>
            </a:br>
            <a:r>
              <a:rPr lang="es-ES" altLang="es-CO" sz="2400" dirty="0">
                <a:latin typeface="Arial" panose="020B0604020202020204" pitchFamily="34" charset="0"/>
                <a:cs typeface="Arial" panose="020B0604020202020204" pitchFamily="34" charset="0"/>
              </a:rPr>
              <a:t>9. Plan de capacitación.</a:t>
            </a:r>
            <a:br>
              <a:rPr lang="es-ES" altLang="es-CO" sz="2400" dirty="0">
                <a:latin typeface="Arial" panose="020B0604020202020204" pitchFamily="34" charset="0"/>
                <a:cs typeface="Arial" panose="020B0604020202020204" pitchFamily="34" charset="0"/>
              </a:rPr>
            </a:br>
            <a:r>
              <a:rPr lang="es-ES" altLang="es-CO" sz="2400" dirty="0">
                <a:latin typeface="Arial" panose="020B0604020202020204" pitchFamily="34" charset="0"/>
                <a:cs typeface="Arial" panose="020B0604020202020204" pitchFamily="34" charset="0"/>
              </a:rPr>
              <a:t>10. Manual de políticas contables.</a:t>
            </a:r>
            <a:br>
              <a:rPr lang="es-ES" altLang="es-CO" sz="2400" dirty="0">
                <a:latin typeface="Arial" panose="020B0604020202020204" pitchFamily="34" charset="0"/>
                <a:cs typeface="Arial" panose="020B0604020202020204" pitchFamily="34" charset="0"/>
              </a:rPr>
            </a:br>
            <a:r>
              <a:rPr lang="es-ES" altLang="es-CO" sz="2400" dirty="0">
                <a:latin typeface="Arial" panose="020B0604020202020204" pitchFamily="34" charset="0"/>
                <a:cs typeface="Arial" panose="020B0604020202020204" pitchFamily="34" charset="0"/>
              </a:rPr>
              <a:t>11. Portafolio de servicios.</a:t>
            </a:r>
            <a:br>
              <a:rPr lang="es-ES" altLang="es-CO" sz="2400" dirty="0">
                <a:latin typeface="Arial" panose="020B0604020202020204" pitchFamily="34" charset="0"/>
                <a:cs typeface="Arial" panose="020B0604020202020204" pitchFamily="34" charset="0"/>
              </a:rPr>
            </a:br>
            <a:r>
              <a:rPr lang="es-ES" altLang="es-CO" sz="2400" dirty="0">
                <a:latin typeface="Arial" panose="020B0604020202020204" pitchFamily="34" charset="0"/>
                <a:cs typeface="Arial" panose="020B0604020202020204" pitchFamily="34" charset="0"/>
              </a:rPr>
              <a:t>12. Programa de auditoria para el mejoramiento de la Calidad.</a:t>
            </a:r>
            <a:br>
              <a:rPr lang="es-ES" altLang="es-CO" sz="2400" dirty="0">
                <a:latin typeface="Arial" panose="020B0604020202020204" pitchFamily="34" charset="0"/>
                <a:cs typeface="Arial" panose="020B0604020202020204" pitchFamily="34" charset="0"/>
              </a:rPr>
            </a:br>
            <a:r>
              <a:rPr lang="es-ES" altLang="es-CO" sz="2400" dirty="0">
                <a:latin typeface="Arial" panose="020B0604020202020204" pitchFamily="34" charset="0"/>
                <a:cs typeface="Arial" panose="020B0604020202020204" pitchFamily="34" charset="0"/>
              </a:rPr>
              <a:t>13. </a:t>
            </a:r>
            <a:r>
              <a:rPr lang="es-ES" sz="2400" dirty="0">
                <a:latin typeface="Arial" panose="020B0604020202020204" pitchFamily="34" charset="0"/>
                <a:cs typeface="Arial" panose="020B0604020202020204" pitchFamily="34" charset="0"/>
              </a:rPr>
              <a:t>Actualización de la gestión en el laboratorio para la captación de pacientes, recolección de muestras y articulación con el servicio de urgencias para pacientes con resultados alterados.</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14. Creación del protocolo de atención para el paciente con posible hipotiroidismo congénito y ruta de atención.</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15. Creación del protocolo de violencia sexual y ruta de atención.</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16. Diseño de formato de historias clínicas con adherencia a las guías y resolución 412 del 2000.</a:t>
            </a:r>
            <a:br>
              <a:rPr lang="es-ES" sz="2400" dirty="0">
                <a:latin typeface="Arial" panose="020B0604020202020204" pitchFamily="34" charset="0"/>
                <a:cs typeface="Arial" panose="020B0604020202020204" pitchFamily="34" charset="0"/>
              </a:rPr>
            </a:br>
            <a:r>
              <a:rPr lang="es-ES" sz="2400" dirty="0">
                <a:latin typeface="Arial" panose="020B0604020202020204" pitchFamily="34" charset="0"/>
                <a:cs typeface="Arial" panose="020B0604020202020204" pitchFamily="34" charset="0"/>
              </a:rPr>
              <a:t>17. Creación del PIC ( plan institucional de capacitaciones año </a:t>
            </a:r>
            <a:r>
              <a:rPr lang="es-ES" sz="2400" dirty="0" smtClean="0">
                <a:latin typeface="Arial" panose="020B0604020202020204" pitchFamily="34" charset="0"/>
                <a:cs typeface="Arial" panose="020B0604020202020204" pitchFamily="34" charset="0"/>
              </a:rPr>
              <a:t>2019).</a:t>
            </a:r>
            <a:r>
              <a:rPr lang="es-ES" altLang="es-CO" sz="2400" dirty="0" smtClean="0">
                <a:latin typeface="Arial" panose="020B0604020202020204" pitchFamily="34" charset="0"/>
                <a:cs typeface="Arial" panose="020B0604020202020204" pitchFamily="34" charset="0"/>
              </a:rPr>
              <a:t> </a:t>
            </a:r>
            <a:endParaRPr lang="en-US" sz="2400" dirty="0"/>
          </a:p>
        </p:txBody>
      </p:sp>
      <p:pic>
        <p:nvPicPr>
          <p:cNvPr id="5" name="Picture 3">
            <a:extLst>
              <a:ext uri="{FF2B5EF4-FFF2-40B4-BE49-F238E27FC236}">
                <a16:creationId xmlns="" xmlns:a16="http://schemas.microsoft.com/office/drawing/2014/main" id="{9F3E80F1-B204-474E-8462-9BEB892859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28" r="67878"/>
          <a:stretch/>
        </p:blipFill>
        <p:spPr bwMode="auto">
          <a:xfrm>
            <a:off x="7308304" y="303770"/>
            <a:ext cx="1173325" cy="110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67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332656"/>
            <a:ext cx="7704855" cy="3960440"/>
          </a:xfrm>
        </p:spPr>
        <p:txBody>
          <a:bodyPr>
            <a:noAutofit/>
          </a:bodyPr>
          <a:lstStyle/>
          <a:p>
            <a:pPr algn="ctr"/>
            <a:r>
              <a:rPr lang="es-ES" sz="2300" dirty="0" smtClean="0">
                <a:latin typeface="Arial" panose="020B0604020202020204" pitchFamily="34" charset="0"/>
                <a:cs typeface="Arial" panose="020B0604020202020204" pitchFamily="34" charset="0"/>
              </a:rPr>
              <a:t>INGRESOS</a:t>
            </a:r>
            <a:r>
              <a:rPr lang="es-ES" sz="2300" dirty="0">
                <a:latin typeface="Arial" panose="020B0604020202020204" pitchFamily="34" charset="0"/>
                <a:cs typeface="Arial" panose="020B0604020202020204" pitchFamily="34" charset="0"/>
              </a:rPr>
              <a:t/>
            </a:r>
            <a:br>
              <a:rPr lang="es-ES" sz="2300" dirty="0">
                <a:latin typeface="Arial" panose="020B0604020202020204" pitchFamily="34" charset="0"/>
                <a:cs typeface="Arial" panose="020B0604020202020204" pitchFamily="34" charset="0"/>
              </a:rPr>
            </a:br>
            <a:r>
              <a:rPr lang="es-ES" sz="2300" dirty="0" smtClean="0">
                <a:latin typeface="Arial" panose="020B0604020202020204" pitchFamily="34" charset="0"/>
                <a:cs typeface="Arial" panose="020B0604020202020204" pitchFamily="34" charset="0"/>
              </a:rPr>
              <a:t/>
            </a:r>
            <a:br>
              <a:rPr lang="es-ES" sz="2300" dirty="0" smtClean="0">
                <a:latin typeface="Arial" panose="020B0604020202020204" pitchFamily="34" charset="0"/>
                <a:cs typeface="Arial" panose="020B0604020202020204" pitchFamily="34" charset="0"/>
              </a:rPr>
            </a:br>
            <a:r>
              <a:rPr lang="es-ES" sz="2300" dirty="0">
                <a:latin typeface="Arial" panose="020B0604020202020204" pitchFamily="34" charset="0"/>
                <a:cs typeface="Arial" panose="020B0604020202020204" pitchFamily="34" charset="0"/>
              </a:rPr>
              <a:t/>
            </a:r>
            <a:br>
              <a:rPr lang="es-ES" sz="2300" dirty="0">
                <a:latin typeface="Arial" panose="020B0604020202020204" pitchFamily="34" charset="0"/>
                <a:cs typeface="Arial" panose="020B0604020202020204" pitchFamily="34" charset="0"/>
              </a:rPr>
            </a:br>
            <a:r>
              <a:rPr lang="es-ES" sz="2300" dirty="0">
                <a:latin typeface="Arial" panose="020B0604020202020204" pitchFamily="34" charset="0"/>
                <a:cs typeface="Arial" panose="020B0604020202020204" pitchFamily="34" charset="0"/>
              </a:rPr>
              <a:t/>
            </a:r>
            <a:br>
              <a:rPr lang="es-ES" sz="2300" dirty="0">
                <a:latin typeface="Arial" panose="020B0604020202020204" pitchFamily="34" charset="0"/>
                <a:cs typeface="Arial" panose="020B0604020202020204" pitchFamily="34" charset="0"/>
              </a:rPr>
            </a:br>
            <a:r>
              <a:rPr lang="es-ES" sz="2300" dirty="0" smtClean="0">
                <a:latin typeface="Arial" panose="020B0604020202020204" pitchFamily="34" charset="0"/>
                <a:cs typeface="Arial" panose="020B0604020202020204" pitchFamily="34" charset="0"/>
              </a:rPr>
              <a:t/>
            </a:r>
            <a:br>
              <a:rPr lang="es-ES" sz="2300" dirty="0" smtClean="0">
                <a:latin typeface="Arial" panose="020B0604020202020204" pitchFamily="34" charset="0"/>
                <a:cs typeface="Arial" panose="020B0604020202020204" pitchFamily="34" charset="0"/>
              </a:rPr>
            </a:br>
            <a:r>
              <a:rPr lang="es-ES" sz="2300" dirty="0" smtClean="0">
                <a:latin typeface="Arial" panose="020B0604020202020204" pitchFamily="34" charset="0"/>
                <a:cs typeface="Arial" panose="020B0604020202020204" pitchFamily="34" charset="0"/>
              </a:rPr>
              <a:t>Durante el año 2019, </a:t>
            </a:r>
            <a:r>
              <a:rPr lang="es-ES" sz="2300" dirty="0">
                <a:latin typeface="Arial" panose="020B0604020202020204" pitchFamily="34" charset="0"/>
                <a:cs typeface="Arial" panose="020B0604020202020204" pitchFamily="34" charset="0"/>
              </a:rPr>
              <a:t>la E.S.E. </a:t>
            </a:r>
            <a:r>
              <a:rPr lang="es-ES" sz="2300" dirty="0" smtClean="0">
                <a:latin typeface="Arial" panose="020B0604020202020204" pitchFamily="34" charset="0"/>
                <a:cs typeface="Arial" panose="020B0604020202020204" pitchFamily="34" charset="0"/>
              </a:rPr>
              <a:t>obtuvo RECAUDOS por venta de servicios de salud, mediante la estrategia de gestión de cartera, realizando </a:t>
            </a:r>
            <a:r>
              <a:rPr lang="es-ES" sz="2300" dirty="0">
                <a:latin typeface="Arial" panose="020B0604020202020204" pitchFamily="34" charset="0"/>
                <a:cs typeface="Arial" panose="020B0604020202020204" pitchFamily="34" charset="0"/>
              </a:rPr>
              <a:t>llamadas </a:t>
            </a:r>
            <a:r>
              <a:rPr lang="es-ES" sz="2300" dirty="0" smtClean="0">
                <a:latin typeface="Arial" panose="020B0604020202020204" pitchFamily="34" charset="0"/>
                <a:cs typeface="Arial" panose="020B0604020202020204" pitchFamily="34" charset="0"/>
              </a:rPr>
              <a:t>telefónicas, derechos de petición y participando en las mesas de conciliación organizadas por la Supersalud.</a:t>
            </a:r>
            <a:r>
              <a:rPr lang="es-ES" sz="2100" dirty="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sz="2100" b="1" dirty="0" smtClean="0">
                <a:latin typeface="Arial" panose="020B0604020202020204" pitchFamily="34" charset="0"/>
                <a:cs typeface="Arial" panose="020B0604020202020204" pitchFamily="34" charset="0"/>
              </a:rPr>
              <a:t>Valores Recaudados:</a:t>
            </a:r>
            <a:r>
              <a:rPr lang="es-ES" sz="2100" b="1" dirty="0">
                <a:latin typeface="Arial" panose="020B0604020202020204" pitchFamily="34" charset="0"/>
                <a:cs typeface="Arial" panose="020B0604020202020204" pitchFamily="34" charset="0"/>
              </a:rPr>
              <a:t> </a:t>
            </a:r>
            <a:r>
              <a:rPr lang="en-US" sz="2100" b="1" dirty="0">
                <a:latin typeface="Arial" panose="020B0604020202020204" pitchFamily="34" charset="0"/>
                <a:cs typeface="Arial" panose="020B0604020202020204" pitchFamily="34" charset="0"/>
              </a:rPr>
              <a:t/>
            </a:r>
            <a:br>
              <a:rPr lang="en-US" sz="2100" b="1" dirty="0">
                <a:latin typeface="Arial" panose="020B0604020202020204" pitchFamily="34" charset="0"/>
                <a:cs typeface="Arial" panose="020B0604020202020204" pitchFamily="34" charset="0"/>
              </a:rPr>
            </a:br>
            <a:endParaRPr lang="es-ES" sz="2100" b="1" dirty="0">
              <a:solidFill>
                <a:schemeClr val="tx1"/>
              </a:solidFill>
              <a:latin typeface="Arial" panose="020B0604020202020204" pitchFamily="34" charset="0"/>
              <a:cs typeface="Arial" panose="020B0604020202020204" pitchFamily="34" charset="0"/>
            </a:endParaRPr>
          </a:p>
        </p:txBody>
      </p:sp>
      <p:pic>
        <p:nvPicPr>
          <p:cNvPr id="6" name="Picture 3">
            <a:extLst>
              <a:ext uri="{FF2B5EF4-FFF2-40B4-BE49-F238E27FC236}">
                <a16:creationId xmlns="" xmlns:a16="http://schemas.microsoft.com/office/drawing/2014/main" id="{9F3E80F1-B204-474E-8462-9BEB892859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28" r="67878"/>
          <a:stretch/>
        </p:blipFill>
        <p:spPr bwMode="auto">
          <a:xfrm>
            <a:off x="0" y="5301208"/>
            <a:ext cx="1404157"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to 2"/>
          <p:cNvGraphicFramePr>
            <a:graphicFrameLocks noChangeAspect="1"/>
          </p:cNvGraphicFramePr>
          <p:nvPr>
            <p:extLst>
              <p:ext uri="{D42A27DB-BD31-4B8C-83A1-F6EECF244321}">
                <p14:modId xmlns:p14="http://schemas.microsoft.com/office/powerpoint/2010/main" val="1487603987"/>
              </p:ext>
            </p:extLst>
          </p:nvPr>
        </p:nvGraphicFramePr>
        <p:xfrm>
          <a:off x="2123728" y="4452592"/>
          <a:ext cx="4912670" cy="1697232"/>
        </p:xfrm>
        <a:graphic>
          <a:graphicData uri="http://schemas.openxmlformats.org/presentationml/2006/ole">
            <mc:AlternateContent xmlns:mc="http://schemas.openxmlformats.org/markup-compatibility/2006">
              <mc:Choice xmlns:v="urn:schemas-microsoft-com:vml" Requires="v">
                <p:oleObj spid="_x0000_s1063" name="Hoja de cálculo" r:id="rId5" imgW="4524316" imgH="1381089" progId="Excel.Sheet.12">
                  <p:embed/>
                </p:oleObj>
              </mc:Choice>
              <mc:Fallback>
                <p:oleObj name="Hoja de cálculo" r:id="rId5" imgW="4524316" imgH="1381089" progId="Excel.Sheet.12">
                  <p:embed/>
                  <p:pic>
                    <p:nvPicPr>
                      <p:cNvPr id="0" name=""/>
                      <p:cNvPicPr/>
                      <p:nvPr/>
                    </p:nvPicPr>
                    <p:blipFill>
                      <a:blip r:embed="rId6"/>
                      <a:stretch>
                        <a:fillRect/>
                      </a:stretch>
                    </p:blipFill>
                    <p:spPr>
                      <a:xfrm>
                        <a:off x="2123728" y="4452592"/>
                        <a:ext cx="4912670" cy="1697232"/>
                      </a:xfrm>
                      <a:prstGeom prst="rect">
                        <a:avLst/>
                      </a:prstGeom>
                    </p:spPr>
                  </p:pic>
                </p:oleObj>
              </mc:Fallback>
            </mc:AlternateContent>
          </a:graphicData>
        </a:graphic>
      </p:graphicFrame>
    </p:spTree>
    <p:extLst>
      <p:ext uri="{BB962C8B-B14F-4D97-AF65-F5344CB8AC3E}">
        <p14:creationId xmlns:p14="http://schemas.microsoft.com/office/powerpoint/2010/main" val="278074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4"/>
            <a:ext cx="7543800" cy="1270187"/>
          </a:xfrm>
        </p:spPr>
        <p:txBody>
          <a:bodyPr>
            <a:normAutofit/>
          </a:bodyPr>
          <a:lstStyle/>
          <a:p>
            <a:pPr algn="ctr"/>
            <a:r>
              <a:rPr lang="es-ES" sz="2400" b="1" dirty="0" smtClean="0">
                <a:latin typeface="Arial" panose="020B0604020202020204" pitchFamily="34" charset="0"/>
                <a:cs typeface="Arial" panose="020B0604020202020204" pitchFamily="34" charset="0"/>
              </a:rPr>
              <a:t>CARTERA - CUENTAS POR COBRAR </a:t>
            </a:r>
            <a:r>
              <a:rPr lang="es-ES" sz="1800" b="1" dirty="0" smtClean="0">
                <a:latin typeface="Arial" panose="020B0604020202020204" pitchFamily="34" charset="0"/>
                <a:cs typeface="Arial" panose="020B0604020202020204" pitchFamily="34" charset="0"/>
              </a:rPr>
              <a:t>(Lo que nos deben)   Valores en pesos</a:t>
            </a:r>
            <a:endParaRPr lang="es-CO" sz="1800" b="1" dirty="0">
              <a:latin typeface="Arial" panose="020B0604020202020204" pitchFamily="34" charset="0"/>
              <a:cs typeface="Arial" panose="020B0604020202020204" pitchFamily="34" charset="0"/>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3828173350"/>
              </p:ext>
            </p:extLst>
          </p:nvPr>
        </p:nvGraphicFramePr>
        <p:xfrm>
          <a:off x="928991" y="2132856"/>
          <a:ext cx="7286016" cy="2592288"/>
        </p:xfrm>
        <a:graphic>
          <a:graphicData uri="http://schemas.openxmlformats.org/presentationml/2006/ole">
            <mc:AlternateContent xmlns:mc="http://schemas.openxmlformats.org/markup-compatibility/2006">
              <mc:Choice xmlns:v="urn:schemas-microsoft-com:vml" Requires="v">
                <p:oleObj spid="_x0000_s2083" name="Hoja de cálculo" r:id="rId4" imgW="4524316" imgH="1609798" progId="Excel.Sheet.12">
                  <p:embed/>
                </p:oleObj>
              </mc:Choice>
              <mc:Fallback>
                <p:oleObj name="Hoja de cálculo" r:id="rId4" imgW="4524316" imgH="1609798" progId="Excel.Sheet.12">
                  <p:embed/>
                  <p:pic>
                    <p:nvPicPr>
                      <p:cNvPr id="0" name=""/>
                      <p:cNvPicPr/>
                      <p:nvPr/>
                    </p:nvPicPr>
                    <p:blipFill>
                      <a:blip r:embed="rId5"/>
                      <a:stretch>
                        <a:fillRect/>
                      </a:stretch>
                    </p:blipFill>
                    <p:spPr>
                      <a:xfrm>
                        <a:off x="928991" y="2132856"/>
                        <a:ext cx="7286016" cy="2592288"/>
                      </a:xfrm>
                      <a:prstGeom prst="rect">
                        <a:avLst/>
                      </a:prstGeom>
                    </p:spPr>
                  </p:pic>
                </p:oleObj>
              </mc:Fallback>
            </mc:AlternateContent>
          </a:graphicData>
        </a:graphic>
      </p:graphicFrame>
    </p:spTree>
    <p:extLst>
      <p:ext uri="{BB962C8B-B14F-4D97-AF65-F5344CB8AC3E}">
        <p14:creationId xmlns:p14="http://schemas.microsoft.com/office/powerpoint/2010/main" val="193997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600" b="1" dirty="0" smtClean="0">
                <a:latin typeface="Arial" panose="020B0604020202020204" pitchFamily="34" charset="0"/>
                <a:cs typeface="Arial" panose="020B0604020202020204" pitchFamily="34" charset="0"/>
              </a:rPr>
              <a:t>GESTIÓN DE CARTERA</a:t>
            </a:r>
            <a:endParaRPr lang="es-CO"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22960" y="1988840"/>
            <a:ext cx="7853496" cy="4023360"/>
          </a:xfrm>
        </p:spPr>
        <p:txBody>
          <a:bodyPr>
            <a:normAutofit/>
          </a:bodyPr>
          <a:lstStyle/>
          <a:p>
            <a:r>
              <a:rPr lang="es-ES" sz="2300" b="1" dirty="0" smtClean="0"/>
              <a:t>CIRCULARIZACION : Se circulariza la cartera cada 3 meses.</a:t>
            </a:r>
          </a:p>
          <a:p>
            <a:r>
              <a:rPr lang="es-ES" sz="2300" b="1" dirty="0" smtClean="0"/>
              <a:t>LLAMADAS TELEFONICAS: Mensualmente se llama a las aseguradoras para realizar el cobro.</a:t>
            </a:r>
          </a:p>
          <a:p>
            <a:endParaRPr lang="es-ES" sz="2300" b="1" dirty="0" smtClean="0"/>
          </a:p>
          <a:p>
            <a:r>
              <a:rPr lang="es-ES" sz="2300" b="1" dirty="0" smtClean="0"/>
              <a:t>CORREOS : Se envían cobros vía correo electrónico a las aseguradoras.</a:t>
            </a:r>
          </a:p>
          <a:p>
            <a:endParaRPr lang="es-ES" sz="2300" b="1" dirty="0"/>
          </a:p>
          <a:p>
            <a:r>
              <a:rPr lang="es-ES" sz="2300" b="1" dirty="0" smtClean="0"/>
              <a:t>MESAS DE CONCILIACION: Se participa en las mesas de conciliación organizadas por la SUPERSALUD.</a:t>
            </a:r>
            <a:endParaRPr lang="es-CO" sz="2300" b="1" dirty="0"/>
          </a:p>
        </p:txBody>
      </p:sp>
    </p:spTree>
    <p:extLst>
      <p:ext uri="{BB962C8B-B14F-4D97-AF65-F5344CB8AC3E}">
        <p14:creationId xmlns:p14="http://schemas.microsoft.com/office/powerpoint/2010/main" val="18078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88640"/>
            <a:ext cx="7543800" cy="766132"/>
          </a:xfrm>
        </p:spPr>
        <p:txBody>
          <a:bodyPr>
            <a:normAutofit/>
          </a:bodyPr>
          <a:lstStyle/>
          <a:p>
            <a:pPr algn="ctr"/>
            <a:r>
              <a:rPr lang="es-CO" sz="2400" b="1" dirty="0" smtClean="0">
                <a:solidFill>
                  <a:srgbClr val="002060"/>
                </a:solidFill>
              </a:rPr>
              <a:t>SITUACIÓN PRESUPUESTAL  DE LA E.S.E. HOSPITAL  MARCO A. CARDONA AL FINALIZAR LA VIGENCIA 2019</a:t>
            </a:r>
            <a:endParaRPr lang="es-CO" sz="2400" b="1" dirty="0">
              <a:solidFill>
                <a:srgbClr val="002060"/>
              </a:solidFill>
            </a:endParaRPr>
          </a:p>
        </p:txBody>
      </p:sp>
      <p:pic>
        <p:nvPicPr>
          <p:cNvPr id="4" name="Marcador de contenido 3"/>
          <p:cNvPicPr>
            <a:picLocks noGrp="1" noChangeAspect="1"/>
          </p:cNvPicPr>
          <p:nvPr>
            <p:ph idx="1"/>
          </p:nvPr>
        </p:nvPicPr>
        <p:blipFill>
          <a:blip r:embed="rId2"/>
          <a:stretch>
            <a:fillRect/>
          </a:stretch>
        </p:blipFill>
        <p:spPr>
          <a:xfrm>
            <a:off x="1" y="1412776"/>
            <a:ext cx="9144000" cy="4464496"/>
          </a:xfrm>
          <a:prstGeom prst="rect">
            <a:avLst/>
          </a:prstGeom>
        </p:spPr>
      </p:pic>
    </p:spTree>
    <p:extLst>
      <p:ext uri="{BB962C8B-B14F-4D97-AF65-F5344CB8AC3E}">
        <p14:creationId xmlns:p14="http://schemas.microsoft.com/office/powerpoint/2010/main" val="730329858"/>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4107</TotalTime>
  <Words>462</Words>
  <Application>Microsoft Office PowerPoint</Application>
  <PresentationFormat>Presentación en pantalla (4:3)</PresentationFormat>
  <Paragraphs>60</Paragraphs>
  <Slides>32</Slides>
  <Notes>2</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8" baseType="lpstr">
      <vt:lpstr>Arial</vt:lpstr>
      <vt:lpstr>Calibri</vt:lpstr>
      <vt:lpstr>Calibri Light</vt:lpstr>
      <vt:lpstr>Tahoma</vt:lpstr>
      <vt:lpstr>Retrospección</vt:lpstr>
      <vt:lpstr>Hoja de cálculo</vt:lpstr>
      <vt:lpstr>            </vt:lpstr>
      <vt:lpstr>INFORME DE GESTION INSTITUCIONAL    EMPRESA SOCIAL DEL ESTADO HOSPITAL MARCO A. CARDONA  MACEO - ANTIOQUIA  </vt:lpstr>
      <vt:lpstr>Oportunidad Se viene trabajando por mejorar la oportunidad en la atención estamos a 1 día de oportunidad para la asignación de citas.   Excelencia en el talento humano. Capacitar el talento humano mediante la ejecución de estrategias que permitan la prestación de servicios humanos, cálidos y seguros.  Eficiencia, calidad y crecimiento organizacional: Mejoramiento en la eficiencia, calidad y crecimiento organizacional, mediante los procesos de mejoramiento. </vt:lpstr>
      <vt:lpstr>   </vt:lpstr>
      <vt:lpstr>   </vt:lpstr>
      <vt:lpstr>INGRESOS     Durante el año 2019, la E.S.E. obtuvo RECAUDOS por venta de servicios de salud, mediante la estrategia de gestión de cartera, realizando llamadas telefónicas, derechos de petición y participando en las mesas de conciliación organizadas por la Supersalud.        Valores Recaudados:  </vt:lpstr>
      <vt:lpstr>CARTERA - CUENTAS POR COBRAR (Lo que nos deben)   Valores en pesos</vt:lpstr>
      <vt:lpstr>GESTIÓN DE CARTERA</vt:lpstr>
      <vt:lpstr>SITUACIÓN PRESUPUESTAL  DE LA E.S.E. HOSPITAL  MARCO A. CARDONA AL FINALIZAR LA VIGENCIA 2019</vt:lpstr>
      <vt:lpstr>Presentación de PowerPoint</vt:lpstr>
      <vt:lpstr>Presentación de PowerPoint</vt:lpstr>
      <vt:lpstr>APS</vt:lpstr>
      <vt:lpstr>Presentación de PowerPoint</vt:lpstr>
      <vt:lpstr>PIC</vt:lpstr>
      <vt:lpstr>Presentación de PowerPoint</vt:lpstr>
      <vt:lpstr>Presentación de PowerPoint</vt:lpstr>
      <vt:lpstr>Presentación de PowerPoint</vt:lpstr>
      <vt:lpstr>     LOGROS IMPORTANTES </vt:lpstr>
      <vt:lpstr>Presentación de PowerPoint</vt:lpstr>
      <vt:lpstr>Presentación de PowerPoint</vt:lpstr>
      <vt:lpstr>PROYECTO DE INFRAESTRUCTURA</vt:lpstr>
      <vt:lpstr>Presentación de PowerPoint</vt:lpstr>
      <vt:lpstr>Presentación de PowerPoint</vt:lpstr>
      <vt:lpstr>ESTADOS CONTABLES</vt:lpstr>
      <vt:lpstr>Presentación de PowerPoint</vt:lpstr>
      <vt:lpstr>Presentación de PowerPoint</vt:lpstr>
      <vt:lpstr>Presentación de PowerPoint</vt:lpstr>
      <vt:lpstr>Presentación de PowerPoint</vt:lpstr>
      <vt:lpstr>PAMEC</vt:lpstr>
      <vt:lpstr>INFORMES CONTABLES</vt:lpstr>
      <vt:lpstr>Procesos Jurídicos</vt:lpstr>
      <vt:lpstr>           GRACIAS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 FRANCISCO</dc:creator>
  <cp:lastModifiedBy>ESEMACEO - Gerencia01</cp:lastModifiedBy>
  <cp:revision>162</cp:revision>
  <dcterms:created xsi:type="dcterms:W3CDTF">2019-01-15T15:59:37Z</dcterms:created>
  <dcterms:modified xsi:type="dcterms:W3CDTF">2020-03-31T16:35:03Z</dcterms:modified>
</cp:coreProperties>
</file>