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  <p:sldId id="281" r:id="rId25"/>
  </p:sldIdLst>
  <p:sldSz cx="18288000" cy="10287000"/>
  <p:notesSz cx="6858000" cy="9144000"/>
  <p:embeddedFontLst>
    <p:embeddedFont>
      <p:font typeface="Arita Buri Bold" panose="020B0604020202020204" charset="-127"/>
      <p:regular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Arimo" panose="020B0604020202020204" charset="0"/>
      <p:regular r:id="rId31"/>
    </p:embeddedFont>
    <p:embeddedFont>
      <p:font typeface="Arimo Bold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K Grotesk Light" panose="020B0604020202020204" charset="0"/>
      <p:regular r:id="rId37"/>
    </p:embeddedFont>
    <p:embeddedFont>
      <p:font typeface="Open Sans" panose="020B0604020202020204" charset="0"/>
      <p:regular r:id="rId38"/>
    </p:embeddedFont>
    <p:embeddedFont>
      <p:font typeface="Open Sans Extra Bold" panose="020B0604020202020204" charset="0"/>
      <p:regular r:id="rId39"/>
    </p:embeddedFont>
    <p:embeddedFont>
      <p:font typeface="Open Sans Light" panose="020B0604020202020204" charset="0"/>
      <p:regular r:id="rId40"/>
    </p:embeddedFont>
    <p:embeddedFont>
      <p:font typeface="Open Sans Light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" initials="L" lastIdx="1" clrIdx="0">
    <p:extLst>
      <p:ext uri="{19B8F6BF-5375-455C-9EA6-DF929625EA0E}">
        <p15:presenceInfo xmlns:p15="http://schemas.microsoft.com/office/powerpoint/2012/main" userId="Li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0251" y="1596650"/>
            <a:ext cx="9088182" cy="6736384"/>
            <a:chOff x="0" y="0"/>
            <a:chExt cx="12117576" cy="89818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52400"/>
              <a:ext cx="12117576" cy="66404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99"/>
                </a:lnSpc>
              </a:pPr>
              <a:r>
                <a:rPr lang="en-US" sz="9999" spc="-99" dirty="0">
                  <a:solidFill>
                    <a:srgbClr val="264C3D"/>
                  </a:solidFill>
                  <a:latin typeface="Arita Buri Bold"/>
                </a:rPr>
                <a:t>RENDICIÓN DE</a:t>
              </a:r>
            </a:p>
            <a:p>
              <a:pPr>
                <a:lnSpc>
                  <a:spcPts val="10299"/>
                </a:lnSpc>
              </a:pPr>
              <a:r>
                <a:rPr lang="en-US" sz="9999" spc="-99" dirty="0">
                  <a:solidFill>
                    <a:srgbClr val="264C3D"/>
                  </a:solidFill>
                  <a:latin typeface="Arita Buri Bold"/>
                </a:rPr>
                <a:t>CUENTAS</a:t>
              </a:r>
            </a:p>
            <a:p>
              <a:pPr>
                <a:lnSpc>
                  <a:spcPts val="4120"/>
                </a:lnSpc>
              </a:pPr>
              <a:r>
                <a:rPr lang="en-US" sz="4000" spc="-40" dirty="0">
                  <a:solidFill>
                    <a:srgbClr val="264C3D"/>
                  </a:solidFill>
                  <a:latin typeface="Arimo"/>
                </a:rPr>
                <a:t>E.S.E HOS</a:t>
              </a:r>
              <a:r>
                <a:rPr lang="en-US" sz="4000" spc="-40" dirty="0">
                  <a:solidFill>
                    <a:srgbClr val="264C3D"/>
                  </a:solidFill>
                  <a:latin typeface="Arita Buri Bold"/>
                </a:rPr>
                <a:t>PITAL MARCO A. CARDONA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7208925"/>
              <a:ext cx="12117576" cy="1772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60"/>
                </a:lnSpc>
              </a:pPr>
              <a:r>
                <a:rPr lang="en-US" sz="3900" spc="156">
                  <a:solidFill>
                    <a:srgbClr val="FFFFFF"/>
                  </a:solidFill>
                  <a:latin typeface="HK Grotesk Light"/>
                </a:rPr>
                <a:t>Dra. Carolina Andrea Sosa Gomez</a:t>
              </a:r>
            </a:p>
            <a:p>
              <a:pPr marL="0" lvl="0" indent="0">
                <a:lnSpc>
                  <a:spcPts val="5460"/>
                </a:lnSpc>
              </a:pPr>
              <a:r>
                <a:rPr lang="en-US" sz="3900" spc="156">
                  <a:solidFill>
                    <a:srgbClr val="FFFFFF"/>
                  </a:solidFill>
                  <a:latin typeface="HK Grotesk Light"/>
                </a:rPr>
                <a:t>Gerente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24093">
            <a:off x="8456743" y="57159"/>
            <a:ext cx="8697797" cy="102675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0888" r="10888"/>
          <a:stretch>
            <a:fillRect/>
          </a:stretch>
        </p:blipFill>
        <p:spPr>
          <a:xfrm rot="-212629">
            <a:off x="8569640" y="2013940"/>
            <a:ext cx="8472003" cy="63540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575548" y="5025683"/>
            <a:ext cx="10099552" cy="423083"/>
            <a:chOff x="0" y="0"/>
            <a:chExt cx="12126644" cy="508000"/>
          </a:xfrm>
        </p:grpSpPr>
        <p:sp>
          <p:nvSpPr>
            <p:cNvPr id="3" name="Freeform 3"/>
            <p:cNvSpPr/>
            <p:nvPr/>
          </p:nvSpPr>
          <p:spPr>
            <a:xfrm>
              <a:off x="0" y="76200"/>
              <a:ext cx="12126644" cy="355600"/>
            </a:xfrm>
            <a:custGeom>
              <a:avLst/>
              <a:gdLst/>
              <a:ahLst/>
              <a:cxnLst/>
              <a:rect l="l" t="t" r="r" b="b"/>
              <a:pathLst>
                <a:path w="12126644" h="355600">
                  <a:moveTo>
                    <a:pt x="11769775" y="0"/>
                  </a:moveTo>
                  <a:lnTo>
                    <a:pt x="11769775" y="139700"/>
                  </a:lnTo>
                  <a:lnTo>
                    <a:pt x="356870" y="139700"/>
                  </a:lnTo>
                  <a:lnTo>
                    <a:pt x="356870" y="0"/>
                  </a:lnTo>
                  <a:lnTo>
                    <a:pt x="0" y="0"/>
                  </a:lnTo>
                  <a:lnTo>
                    <a:pt x="0" y="355600"/>
                  </a:lnTo>
                  <a:lnTo>
                    <a:pt x="356870" y="355600"/>
                  </a:lnTo>
                  <a:lnTo>
                    <a:pt x="356870" y="215900"/>
                  </a:lnTo>
                  <a:lnTo>
                    <a:pt x="11769774" y="215900"/>
                  </a:lnTo>
                  <a:lnTo>
                    <a:pt x="11769774" y="355600"/>
                  </a:lnTo>
                  <a:lnTo>
                    <a:pt x="12126644" y="355600"/>
                  </a:lnTo>
                  <a:lnTo>
                    <a:pt x="1212664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117" t="18107" b="3801"/>
          <a:stretch>
            <a:fillRect/>
          </a:stretch>
        </p:blipFill>
        <p:spPr>
          <a:xfrm>
            <a:off x="1028700" y="3979792"/>
            <a:ext cx="5929301" cy="63072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344" t="3458" r="9684"/>
          <a:stretch>
            <a:fillRect/>
          </a:stretch>
        </p:blipFill>
        <p:spPr>
          <a:xfrm>
            <a:off x="9686528" y="187448"/>
            <a:ext cx="8387156" cy="50497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52955" y="5423644"/>
            <a:ext cx="9494070" cy="46758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125158" y="158556"/>
            <a:ext cx="12367717" cy="208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40"/>
              </a:lnSpc>
            </a:pPr>
            <a:r>
              <a:rPr lang="en-US" sz="7400">
                <a:solidFill>
                  <a:srgbClr val="264C3D"/>
                </a:solidFill>
                <a:latin typeface="Arita Buri Bold"/>
              </a:rPr>
              <a:t>Actividades con la comunidad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4228" y="2157536"/>
            <a:ext cx="866977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Actividad "ATARDERCER FELIZ"</a:t>
            </a:r>
          </a:p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con el adulto mayor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335143"/>
            <a:ext cx="5963893" cy="7951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43142" y="0"/>
            <a:ext cx="6280965" cy="83746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12" r="1312"/>
          <a:stretch>
            <a:fillRect/>
          </a:stretch>
        </p:blipFill>
        <p:spPr>
          <a:xfrm>
            <a:off x="12324107" y="2120828"/>
            <a:ext cx="5963893" cy="81661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852907" y="66675"/>
            <a:ext cx="8203895" cy="226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en-US" sz="7999">
                <a:solidFill>
                  <a:srgbClr val="264C3D"/>
                </a:solidFill>
                <a:latin typeface="Arita Buri Bold"/>
              </a:rPr>
              <a:t>Servicio de vacunación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4496890" y="-1104219"/>
            <a:ext cx="1883305" cy="43797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8241972" y="7155459"/>
            <a:ext cx="1883305" cy="43797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931"/>
          <a:stretch>
            <a:fillRect/>
          </a:stretch>
        </p:blipFill>
        <p:spPr>
          <a:xfrm>
            <a:off x="294705" y="177969"/>
            <a:ext cx="5830979" cy="863190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94705" y="8204441"/>
            <a:ext cx="10392249" cy="2291503"/>
            <a:chOff x="0" y="0"/>
            <a:chExt cx="10891419" cy="24015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93959" cy="2401570"/>
            </a:xfrm>
            <a:custGeom>
              <a:avLst/>
              <a:gdLst/>
              <a:ahLst/>
              <a:cxnLst/>
              <a:rect l="l" t="t" r="r" b="b"/>
              <a:pathLst>
                <a:path w="10893959" h="2401570">
                  <a:moveTo>
                    <a:pt x="10891419" y="1151890"/>
                  </a:moveTo>
                  <a:lnTo>
                    <a:pt x="10891419" y="1118870"/>
                  </a:lnTo>
                  <a:lnTo>
                    <a:pt x="10288169" y="1118870"/>
                  </a:lnTo>
                  <a:cubicBezTo>
                    <a:pt x="10272929" y="1118870"/>
                    <a:pt x="10258959" y="1129030"/>
                    <a:pt x="10256419" y="1144270"/>
                  </a:cubicBezTo>
                  <a:lnTo>
                    <a:pt x="10236099" y="1230630"/>
                  </a:lnTo>
                  <a:lnTo>
                    <a:pt x="10133229" y="709930"/>
                  </a:lnTo>
                  <a:cubicBezTo>
                    <a:pt x="10130689" y="694690"/>
                    <a:pt x="10116719" y="683260"/>
                    <a:pt x="10100209" y="683260"/>
                  </a:cubicBezTo>
                  <a:cubicBezTo>
                    <a:pt x="10083699" y="683260"/>
                    <a:pt x="10070999" y="694690"/>
                    <a:pt x="10068459" y="711200"/>
                  </a:cubicBezTo>
                  <a:lnTo>
                    <a:pt x="9846209" y="2101850"/>
                  </a:lnTo>
                  <a:lnTo>
                    <a:pt x="9660789" y="30480"/>
                  </a:lnTo>
                  <a:cubicBezTo>
                    <a:pt x="9658249" y="12700"/>
                    <a:pt x="9644280" y="0"/>
                    <a:pt x="9627769" y="0"/>
                  </a:cubicBezTo>
                  <a:cubicBezTo>
                    <a:pt x="9611259" y="0"/>
                    <a:pt x="9596019" y="12700"/>
                    <a:pt x="9594749" y="30480"/>
                  </a:cubicBezTo>
                  <a:lnTo>
                    <a:pt x="9505849" y="995680"/>
                  </a:lnTo>
                  <a:lnTo>
                    <a:pt x="9435999" y="866140"/>
                  </a:lnTo>
                  <a:cubicBezTo>
                    <a:pt x="9429649" y="854710"/>
                    <a:pt x="9416949" y="847090"/>
                    <a:pt x="9404249" y="848360"/>
                  </a:cubicBezTo>
                  <a:cubicBezTo>
                    <a:pt x="9391549" y="849630"/>
                    <a:pt x="9380119" y="858520"/>
                    <a:pt x="9376309" y="871220"/>
                  </a:cubicBezTo>
                  <a:lnTo>
                    <a:pt x="9228989" y="1320800"/>
                  </a:lnTo>
                  <a:lnTo>
                    <a:pt x="9030869" y="782320"/>
                  </a:lnTo>
                  <a:cubicBezTo>
                    <a:pt x="9025789" y="769620"/>
                    <a:pt x="9013089" y="760730"/>
                    <a:pt x="8999119" y="760730"/>
                  </a:cubicBezTo>
                  <a:cubicBezTo>
                    <a:pt x="8985149" y="760730"/>
                    <a:pt x="8972449" y="769620"/>
                    <a:pt x="8968639" y="783590"/>
                  </a:cubicBezTo>
                  <a:lnTo>
                    <a:pt x="8855609" y="1120140"/>
                  </a:lnTo>
                  <a:lnTo>
                    <a:pt x="0" y="1120140"/>
                  </a:lnTo>
                  <a:lnTo>
                    <a:pt x="0" y="1186180"/>
                  </a:lnTo>
                  <a:lnTo>
                    <a:pt x="8878469" y="1186180"/>
                  </a:lnTo>
                  <a:cubicBezTo>
                    <a:pt x="8892439" y="1186180"/>
                    <a:pt x="8905139" y="1177290"/>
                    <a:pt x="8910219" y="1163320"/>
                  </a:cubicBezTo>
                  <a:lnTo>
                    <a:pt x="9001659" y="892810"/>
                  </a:lnTo>
                  <a:lnTo>
                    <a:pt x="9201049" y="1432560"/>
                  </a:lnTo>
                  <a:cubicBezTo>
                    <a:pt x="9206129" y="1445260"/>
                    <a:pt x="9218829" y="1454150"/>
                    <a:pt x="9231529" y="1454150"/>
                  </a:cubicBezTo>
                  <a:lnTo>
                    <a:pt x="9232799" y="1454150"/>
                  </a:lnTo>
                  <a:cubicBezTo>
                    <a:pt x="9246769" y="1454150"/>
                    <a:pt x="9259469" y="1445260"/>
                    <a:pt x="9263279" y="1431290"/>
                  </a:cubicBezTo>
                  <a:lnTo>
                    <a:pt x="9415679" y="965200"/>
                  </a:lnTo>
                  <a:lnTo>
                    <a:pt x="9500769" y="1122680"/>
                  </a:lnTo>
                  <a:cubicBezTo>
                    <a:pt x="9507119" y="1135380"/>
                    <a:pt x="9522359" y="1141730"/>
                    <a:pt x="9536329" y="1139190"/>
                  </a:cubicBezTo>
                  <a:cubicBezTo>
                    <a:pt x="9550299" y="1136650"/>
                    <a:pt x="9561729" y="1123950"/>
                    <a:pt x="9562999" y="1109980"/>
                  </a:cubicBezTo>
                  <a:lnTo>
                    <a:pt x="9629039" y="397510"/>
                  </a:lnTo>
                  <a:lnTo>
                    <a:pt x="9805569" y="2371090"/>
                  </a:lnTo>
                  <a:cubicBezTo>
                    <a:pt x="9806839" y="2387600"/>
                    <a:pt x="9820809" y="2400300"/>
                    <a:pt x="9837319" y="2401570"/>
                  </a:cubicBezTo>
                  <a:lnTo>
                    <a:pt x="9838589" y="2401570"/>
                  </a:lnTo>
                  <a:cubicBezTo>
                    <a:pt x="9855099" y="2401570"/>
                    <a:pt x="9869069" y="2390140"/>
                    <a:pt x="9871609" y="2373630"/>
                  </a:cubicBezTo>
                  <a:lnTo>
                    <a:pt x="10106559" y="904240"/>
                  </a:lnTo>
                  <a:lnTo>
                    <a:pt x="10203079" y="1394460"/>
                  </a:lnTo>
                  <a:cubicBezTo>
                    <a:pt x="10205619" y="1409700"/>
                    <a:pt x="10219589" y="1421130"/>
                    <a:pt x="10234829" y="1421130"/>
                  </a:cubicBezTo>
                  <a:cubicBezTo>
                    <a:pt x="10250069" y="1421130"/>
                    <a:pt x="10264039" y="1410970"/>
                    <a:pt x="10267849" y="1395730"/>
                  </a:cubicBezTo>
                  <a:lnTo>
                    <a:pt x="10317379" y="1184910"/>
                  </a:lnTo>
                  <a:lnTo>
                    <a:pt x="10893959" y="1184910"/>
                  </a:lnTo>
                  <a:lnTo>
                    <a:pt x="10891419" y="1151890"/>
                  </a:lnTo>
                  <a:close/>
                </a:path>
              </a:pathLst>
            </a:custGeom>
            <a:solidFill>
              <a:srgbClr val="233C6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188209" y="225594"/>
            <a:ext cx="9302838" cy="260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20"/>
              </a:lnSpc>
            </a:pPr>
            <a:r>
              <a:rPr lang="en-US" sz="6200">
                <a:solidFill>
                  <a:srgbClr val="09427D"/>
                </a:solidFill>
                <a:latin typeface="Arita Buri Bold"/>
              </a:rPr>
              <a:t>Acciones de prevención frente al covid-19 </a:t>
            </a:r>
          </a:p>
          <a:p>
            <a:pPr marL="0" lvl="0" indent="0">
              <a:lnSpc>
                <a:spcPts val="6820"/>
              </a:lnSpc>
            </a:pPr>
            <a:r>
              <a:rPr lang="en-US" sz="6200">
                <a:solidFill>
                  <a:srgbClr val="09427D"/>
                </a:solidFill>
                <a:latin typeface="Arita Buri Bold"/>
              </a:rPr>
              <a:t>con el personal de salud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3558" b="3558"/>
          <a:stretch>
            <a:fillRect/>
          </a:stretch>
        </p:blipFill>
        <p:spPr>
          <a:xfrm>
            <a:off x="11674794" y="2828459"/>
            <a:ext cx="6022537" cy="74585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10876"/>
          <a:stretch>
            <a:fillRect/>
          </a:stretch>
        </p:blipFill>
        <p:spPr>
          <a:xfrm>
            <a:off x="0" y="0"/>
            <a:ext cx="7381296" cy="62115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524" t="24208" b="5416"/>
          <a:stretch>
            <a:fillRect/>
          </a:stretch>
        </p:blipFill>
        <p:spPr>
          <a:xfrm>
            <a:off x="11584488" y="0"/>
            <a:ext cx="6703512" cy="65200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9914" t="21154" r="22608" b="15139"/>
          <a:stretch>
            <a:fillRect/>
          </a:stretch>
        </p:blipFill>
        <p:spPr>
          <a:xfrm>
            <a:off x="7381296" y="0"/>
            <a:ext cx="4203192" cy="6211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5682"/>
          <a:stretch>
            <a:fillRect/>
          </a:stretch>
        </p:blipFill>
        <p:spPr>
          <a:xfrm>
            <a:off x="6816769" y="5970141"/>
            <a:ext cx="4767719" cy="47243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15767" t="29255" r="4896" b="9209"/>
          <a:stretch>
            <a:fillRect/>
          </a:stretch>
        </p:blipFill>
        <p:spPr>
          <a:xfrm>
            <a:off x="11584488" y="6520033"/>
            <a:ext cx="6703512" cy="38995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6462883"/>
            <a:ext cx="6502167" cy="368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</a:pPr>
            <a:r>
              <a:rPr lang="en-US" sz="5599">
                <a:solidFill>
                  <a:srgbClr val="09427D"/>
                </a:solidFill>
                <a:latin typeface="Arita Buri Bold"/>
              </a:rPr>
              <a:t>Dotación de elementos de protección para el personal de salud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099999">
            <a:off x="1042813" y="148410"/>
            <a:ext cx="5805138" cy="580513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835347" y="829524"/>
            <a:ext cx="1280359" cy="1280359"/>
            <a:chOff x="13411200" y="2743200"/>
            <a:chExt cx="21945600" cy="21945600"/>
          </a:xfrm>
        </p:grpSpPr>
        <p:sp>
          <p:nvSpPr>
            <p:cNvPr id="4" name="Freeform 4"/>
            <p:cNvSpPr/>
            <p:nvPr/>
          </p:nvSpPr>
          <p:spPr>
            <a:xfrm>
              <a:off x="13393617" y="2201258"/>
              <a:ext cx="21980767" cy="23029484"/>
            </a:xfrm>
            <a:custGeom>
              <a:avLst/>
              <a:gdLst/>
              <a:ahLst/>
              <a:cxnLst/>
              <a:rect l="l" t="t" r="r" b="b"/>
              <a:pathLst>
                <a:path w="21980767" h="23029484">
                  <a:moveTo>
                    <a:pt x="17583" y="11514742"/>
                  </a:moveTo>
                  <a:cubicBezTo>
                    <a:pt x="0" y="15446635"/>
                    <a:pt x="2087548" y="19087402"/>
                    <a:pt x="5489768" y="21058443"/>
                  </a:cubicBezTo>
                  <a:cubicBezTo>
                    <a:pt x="8891989" y="23029484"/>
                    <a:pt x="13088779" y="23029484"/>
                    <a:pt x="16490999" y="21058443"/>
                  </a:cubicBezTo>
                  <a:cubicBezTo>
                    <a:pt x="19893216" y="19087402"/>
                    <a:pt x="21980766" y="15446635"/>
                    <a:pt x="21963183" y="11514742"/>
                  </a:cubicBezTo>
                  <a:cubicBezTo>
                    <a:pt x="21980766" y="7582848"/>
                    <a:pt x="19893216" y="3942081"/>
                    <a:pt x="16490999" y="1971041"/>
                  </a:cubicBezTo>
                  <a:cubicBezTo>
                    <a:pt x="13088779" y="0"/>
                    <a:pt x="8891989" y="0"/>
                    <a:pt x="5489768" y="1971041"/>
                  </a:cubicBezTo>
                  <a:cubicBezTo>
                    <a:pt x="2087548" y="3942081"/>
                    <a:pt x="0" y="7582848"/>
                    <a:pt x="17583" y="11514742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7647821" y="-640179"/>
            <a:ext cx="1280359" cy="1280359"/>
            <a:chOff x="13411200" y="2743200"/>
            <a:chExt cx="21945600" cy="21945600"/>
          </a:xfrm>
        </p:grpSpPr>
        <p:sp>
          <p:nvSpPr>
            <p:cNvPr id="6" name="Freeform 6"/>
            <p:cNvSpPr/>
            <p:nvPr/>
          </p:nvSpPr>
          <p:spPr>
            <a:xfrm>
              <a:off x="13393617" y="2201258"/>
              <a:ext cx="21980767" cy="23029484"/>
            </a:xfrm>
            <a:custGeom>
              <a:avLst/>
              <a:gdLst/>
              <a:ahLst/>
              <a:cxnLst/>
              <a:rect l="l" t="t" r="r" b="b"/>
              <a:pathLst>
                <a:path w="21980767" h="23029484">
                  <a:moveTo>
                    <a:pt x="17583" y="11514742"/>
                  </a:moveTo>
                  <a:cubicBezTo>
                    <a:pt x="0" y="15446635"/>
                    <a:pt x="2087548" y="19087402"/>
                    <a:pt x="5489768" y="21058443"/>
                  </a:cubicBezTo>
                  <a:cubicBezTo>
                    <a:pt x="8891989" y="23029484"/>
                    <a:pt x="13088779" y="23029484"/>
                    <a:pt x="16490999" y="21058443"/>
                  </a:cubicBezTo>
                  <a:cubicBezTo>
                    <a:pt x="19893216" y="19087402"/>
                    <a:pt x="21980766" y="15446635"/>
                    <a:pt x="21963183" y="11514742"/>
                  </a:cubicBezTo>
                  <a:cubicBezTo>
                    <a:pt x="21980766" y="7582848"/>
                    <a:pt x="19893216" y="3942081"/>
                    <a:pt x="16490999" y="1971041"/>
                  </a:cubicBezTo>
                  <a:cubicBezTo>
                    <a:pt x="13088779" y="0"/>
                    <a:pt x="8891989" y="0"/>
                    <a:pt x="5489768" y="1971041"/>
                  </a:cubicBezTo>
                  <a:cubicBezTo>
                    <a:pt x="2087548" y="3942081"/>
                    <a:pt x="0" y="7582848"/>
                    <a:pt x="17583" y="11514742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189621" y="-640179"/>
            <a:ext cx="1280359" cy="1280359"/>
            <a:chOff x="13411200" y="2743200"/>
            <a:chExt cx="21945600" cy="21945600"/>
          </a:xfrm>
        </p:grpSpPr>
        <p:sp>
          <p:nvSpPr>
            <p:cNvPr id="8" name="Freeform 8"/>
            <p:cNvSpPr/>
            <p:nvPr/>
          </p:nvSpPr>
          <p:spPr>
            <a:xfrm>
              <a:off x="13393617" y="2201258"/>
              <a:ext cx="21980767" cy="23029484"/>
            </a:xfrm>
            <a:custGeom>
              <a:avLst/>
              <a:gdLst/>
              <a:ahLst/>
              <a:cxnLst/>
              <a:rect l="l" t="t" r="r" b="b"/>
              <a:pathLst>
                <a:path w="21980767" h="23029484">
                  <a:moveTo>
                    <a:pt x="17583" y="11514742"/>
                  </a:moveTo>
                  <a:cubicBezTo>
                    <a:pt x="0" y="15446635"/>
                    <a:pt x="2087548" y="19087402"/>
                    <a:pt x="5489768" y="21058443"/>
                  </a:cubicBezTo>
                  <a:cubicBezTo>
                    <a:pt x="8891989" y="23029484"/>
                    <a:pt x="13088779" y="23029484"/>
                    <a:pt x="16490999" y="21058443"/>
                  </a:cubicBezTo>
                  <a:cubicBezTo>
                    <a:pt x="19893216" y="19087402"/>
                    <a:pt x="21980766" y="15446635"/>
                    <a:pt x="21963183" y="11514742"/>
                  </a:cubicBezTo>
                  <a:cubicBezTo>
                    <a:pt x="21980766" y="7582848"/>
                    <a:pt x="19893216" y="3942081"/>
                    <a:pt x="16490999" y="1971041"/>
                  </a:cubicBezTo>
                  <a:cubicBezTo>
                    <a:pt x="13088779" y="0"/>
                    <a:pt x="8891989" y="0"/>
                    <a:pt x="5489768" y="1971041"/>
                  </a:cubicBezTo>
                  <a:cubicBezTo>
                    <a:pt x="2087548" y="3942081"/>
                    <a:pt x="0" y="7582848"/>
                    <a:pt x="17583" y="11514742"/>
                  </a:cubicBezTo>
                  <a:close/>
                </a:path>
              </a:pathLst>
            </a:custGeom>
            <a:solidFill>
              <a:srgbClr val="EDEDE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41324" y="1837783"/>
            <a:ext cx="9894023" cy="742051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522346"/>
            <a:ext cx="5833364" cy="3516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5327" dirty="0" err="1">
                <a:solidFill>
                  <a:srgbClr val="FFFFFF"/>
                </a:solidFill>
                <a:latin typeface="Arita Buri Bold"/>
              </a:rPr>
              <a:t>Ejecución</a:t>
            </a:r>
            <a:r>
              <a:rPr lang="en-US" sz="5327" dirty="0">
                <a:solidFill>
                  <a:srgbClr val="FFFFFF"/>
                </a:solidFill>
                <a:latin typeface="Arita Buri Bold"/>
              </a:rPr>
              <a:t> de </a:t>
            </a:r>
            <a:r>
              <a:rPr lang="en-US" sz="5327" dirty="0" err="1">
                <a:solidFill>
                  <a:srgbClr val="FFFFFF"/>
                </a:solidFill>
                <a:latin typeface="Arita Buri Bold"/>
              </a:rPr>
              <a:t>programas</a:t>
            </a:r>
            <a:r>
              <a:rPr lang="en-US" sz="5327" dirty="0">
                <a:solidFill>
                  <a:srgbClr val="FFFFFF"/>
                </a:solidFill>
                <a:latin typeface="Arita Buri Bold"/>
              </a:rPr>
              <a:t> </a:t>
            </a:r>
            <a:r>
              <a:rPr lang="en-US" sz="5327" dirty="0" err="1">
                <a:solidFill>
                  <a:srgbClr val="FFFFFF"/>
                </a:solidFill>
                <a:latin typeface="Arita Buri Bold"/>
              </a:rPr>
              <a:t>como</a:t>
            </a:r>
            <a:r>
              <a:rPr lang="en-US" sz="5327" dirty="0">
                <a:solidFill>
                  <a:srgbClr val="FFFFFF"/>
                </a:solidFill>
                <a:latin typeface="Arita Buri Bold"/>
              </a:rPr>
              <a:t> APS - PIC (Puerto </a:t>
            </a:r>
            <a:r>
              <a:rPr lang="en-US" sz="5327" dirty="0" err="1">
                <a:solidFill>
                  <a:srgbClr val="FFFFFF"/>
                </a:solidFill>
                <a:latin typeface="Arita Buri Bold"/>
              </a:rPr>
              <a:t>Berrio</a:t>
            </a:r>
            <a:r>
              <a:rPr lang="en-US" sz="5327" dirty="0">
                <a:solidFill>
                  <a:srgbClr val="FFFFFF"/>
                </a:solidFill>
                <a:latin typeface="Arita Buri Bold"/>
              </a:rPr>
              <a:t>)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59470" y="5452791"/>
            <a:ext cx="8590211" cy="2897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de </a:t>
            </a:r>
            <a:r>
              <a:rPr lang="en-US" sz="5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</a:t>
            </a:r>
            <a:endParaRPr lang="en-US" sz="5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700"/>
              </a:lnSpc>
            </a:pPr>
            <a:r>
              <a:rPr lang="en-US" sz="5499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$243.</a:t>
            </a:r>
            <a:r>
              <a:rPr lang="en-US" sz="6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983.762</a:t>
            </a:r>
          </a:p>
          <a:p>
            <a:pPr algn="ctr">
              <a:lnSpc>
                <a:spcPts val="7700"/>
              </a:lnSpc>
            </a:pPr>
            <a:r>
              <a:rPr lang="en-US" sz="5499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Aproximadamente</a:t>
            </a:r>
            <a:r>
              <a:rPr lang="en-US" sz="5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123" r="7123"/>
          <a:stretch>
            <a:fillRect/>
          </a:stretch>
        </p:blipFill>
        <p:spPr>
          <a:xfrm>
            <a:off x="5082312" y="0"/>
            <a:ext cx="7811269" cy="68318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123851" cy="6831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568" b="7455"/>
          <a:stretch>
            <a:fillRect/>
          </a:stretch>
        </p:blipFill>
        <p:spPr>
          <a:xfrm>
            <a:off x="12893581" y="0"/>
            <a:ext cx="5394419" cy="683180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8296" y="7684292"/>
            <a:ext cx="17259300" cy="232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19"/>
              </a:lnSpc>
            </a:pPr>
            <a:r>
              <a:rPr lang="en-US" sz="8199">
                <a:solidFill>
                  <a:srgbClr val="264C3D"/>
                </a:solidFill>
                <a:latin typeface="Arita Buri Bold"/>
              </a:rPr>
              <a:t>Actividades de vigilancia epidemiologica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108591">
            <a:off x="419740" y="7854854"/>
            <a:ext cx="2785153" cy="15090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957794">
            <a:off x="15415262" y="7868106"/>
            <a:ext cx="2785153" cy="15090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39024">
            <a:off x="-1896190" y="-893604"/>
            <a:ext cx="12800283" cy="128002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8974" y="2143079"/>
            <a:ext cx="10256613" cy="76924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046188">
            <a:off x="11814183" y="3931909"/>
            <a:ext cx="6200384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621597" y="7843653"/>
            <a:ext cx="3275407" cy="32303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79727" y="481965"/>
            <a:ext cx="8884624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10"/>
              </a:lnSpc>
            </a:pPr>
            <a:r>
              <a:rPr lang="en-US" sz="8099">
                <a:solidFill>
                  <a:srgbClr val="264C3D"/>
                </a:solidFill>
                <a:latin typeface="Arita Buri Bold"/>
              </a:rPr>
              <a:t>Reconocimientos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2630" y="381341"/>
            <a:ext cx="1451884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 Light Bold"/>
              </a:rPr>
              <a:t>FORTALECIMIENTO PARA LA CONTENCION DEL COVID-19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7203" y="2565313"/>
            <a:ext cx="16812097" cy="637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0363" lvl="1" indent="-555182" algn="l">
              <a:lnSpc>
                <a:spcPts val="7200"/>
              </a:lnSpc>
              <a:buFont typeface="Arial"/>
              <a:buChar char="•"/>
            </a:pPr>
            <a:r>
              <a:rPr lang="en-US" sz="5142">
                <a:solidFill>
                  <a:srgbClr val="000000"/>
                </a:solidFill>
                <a:latin typeface="Open Sans Light"/>
              </a:rPr>
              <a:t>Asignación de recursos por medio de la resolución del ministerio de salud y protección social. </a:t>
            </a:r>
          </a:p>
          <a:p>
            <a:pPr marL="1110363" lvl="1" indent="-555182">
              <a:lnSpc>
                <a:spcPts val="7200"/>
              </a:lnSpc>
              <a:buFont typeface="Arial"/>
              <a:buChar char="•"/>
            </a:pPr>
            <a:r>
              <a:rPr lang="en-US" sz="5142">
                <a:solidFill>
                  <a:srgbClr val="000000"/>
                </a:solidFill>
                <a:latin typeface="Open Sans Light"/>
              </a:rPr>
              <a:t>Donación de tapabocas, alcohol, desinfectantes, trajes de protección. </a:t>
            </a:r>
          </a:p>
          <a:p>
            <a:pPr marL="1110363" lvl="1" indent="-555181">
              <a:lnSpc>
                <a:spcPts val="7200"/>
              </a:lnSpc>
              <a:buFont typeface="Arial"/>
              <a:buChar char="•"/>
            </a:pPr>
            <a:r>
              <a:rPr lang="en-US" sz="5142">
                <a:solidFill>
                  <a:srgbClr val="000000"/>
                </a:solidFill>
                <a:latin typeface="Open Sans Light"/>
              </a:rPr>
              <a:t>se suscribió contrato con la Administración Municipal para la adquisición de insumos con el fin de contener la propagación del Covid-19.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530192"/>
            <a:ext cx="18288000" cy="848106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7740" y="179733"/>
            <a:ext cx="15692521" cy="100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7"/>
              </a:lnSpc>
            </a:pPr>
            <a:r>
              <a:rPr lang="en-US" sz="5998">
                <a:solidFill>
                  <a:srgbClr val="000000"/>
                </a:solidFill>
                <a:latin typeface="Open Sans Extra Bold"/>
              </a:rPr>
              <a:t>PROCESOS JUDICIALES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00338"/>
            <a:ext cx="16402050" cy="685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SE CONTINUAN REALIZANDO REUNIONES DE SEGUIMIENTO CONTROL Y VIGILANCIA PARA EVALUAR , DIAGNOSTICAR Y PROYECTAR TAREAS DE MEJORAMIENTO PARA LA ATENCION EN SALUD.</a:t>
            </a:r>
          </a:p>
          <a:p>
            <a:pPr algn="just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SE IDENTIFICAN LAS POSIBLES FALENCIAS EN LOS SERVICIOS DE SALUD Y SE GESTIONARON RECURSOS NECESARIOS PARA EL MEJORAMIENTO DE ESTOS. </a:t>
            </a:r>
          </a:p>
          <a:p>
            <a:pPr algn="just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Open Sans Light"/>
              </a:rPr>
              <a:t>AUDITORES EXTERNOS RELIZAN SEGUIMIENTO DEL PLAN DE INTERVENCION EN SALUD CON EL FIN DE GARANTIZAR EL BUEN SERVICIO DE ESTOS.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260" y="240708"/>
            <a:ext cx="2705592" cy="24596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338886">
            <a:off x="15482325" y="-149694"/>
            <a:ext cx="3053651" cy="15474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66171" y="624035"/>
            <a:ext cx="2393129" cy="15037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10871">
            <a:off x="13687602" y="519858"/>
            <a:ext cx="2925534" cy="1447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904303" y="9428347"/>
            <a:ext cx="5622131" cy="8586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702245" y="180975"/>
            <a:ext cx="402624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PAMEC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738823">
            <a:off x="4671971" y="343191"/>
            <a:ext cx="8298083" cy="86008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79944" y="1510030"/>
            <a:ext cx="10082136" cy="3633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59"/>
              </a:lnSpc>
            </a:pPr>
            <a:r>
              <a:rPr lang="en-US" sz="8599">
                <a:solidFill>
                  <a:srgbClr val="FFFFFF"/>
                </a:solidFill>
                <a:latin typeface="Arita Buri Bold"/>
              </a:rPr>
              <a:t>Informe de Gestión Institucional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92819" y="7501166"/>
            <a:ext cx="15302361" cy="1348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59"/>
              </a:lnSpc>
            </a:pPr>
            <a:r>
              <a:rPr lang="en-US" sz="3900">
                <a:solidFill>
                  <a:srgbClr val="FFFFFF"/>
                </a:solidFill>
                <a:latin typeface="HK Grotesk Light"/>
              </a:rPr>
              <a:t>EMPRESA</a:t>
            </a:r>
            <a:r>
              <a:rPr lang="en-US" sz="3900" u="none">
                <a:solidFill>
                  <a:srgbClr val="FFFFFF"/>
                </a:solidFill>
                <a:latin typeface="HK Grotesk Light"/>
              </a:rPr>
              <a:t> SOCIAL DEL ESTADO HOSPITAL MARCO A.  CARDONA</a:t>
            </a:r>
          </a:p>
          <a:p>
            <a:pPr marL="0" lvl="0" indent="0" algn="ctr">
              <a:lnSpc>
                <a:spcPts val="5460"/>
              </a:lnSpc>
            </a:pPr>
            <a:r>
              <a:rPr lang="en-US" sz="3900" u="none">
                <a:solidFill>
                  <a:srgbClr val="FFFFFF"/>
                </a:solidFill>
                <a:latin typeface="HK Grotesk Light"/>
              </a:rPr>
              <a:t>MACEO - ANTIOQUIA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809" r="4258" b="1493"/>
          <a:stretch>
            <a:fillRect/>
          </a:stretch>
        </p:blipFill>
        <p:spPr>
          <a:xfrm>
            <a:off x="13679337" y="249898"/>
            <a:ext cx="4608663" cy="43937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85893" y="5682270"/>
            <a:ext cx="471621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EDEDED"/>
                </a:solidFill>
                <a:latin typeface="Open Sans"/>
              </a:rPr>
              <a:t>Vigencia 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79580">
            <a:off x="102930" y="6185122"/>
            <a:ext cx="3568515" cy="42125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91734" y="1028700"/>
            <a:ext cx="1190178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Open Sans Light Bold"/>
              </a:rPr>
              <a:t>SITUACIÓN PRESUPUESTAL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9053" y="8230855"/>
            <a:ext cx="15661190" cy="2711865"/>
            <a:chOff x="0" y="0"/>
            <a:chExt cx="11771599" cy="2038350"/>
          </a:xfrm>
        </p:grpSpPr>
        <p:sp>
          <p:nvSpPr>
            <p:cNvPr id="5" name="Freeform 5"/>
            <p:cNvSpPr/>
            <p:nvPr/>
          </p:nvSpPr>
          <p:spPr>
            <a:xfrm>
              <a:off x="666750" y="603250"/>
              <a:ext cx="10557479" cy="880110"/>
            </a:xfrm>
            <a:custGeom>
              <a:avLst/>
              <a:gdLst/>
              <a:ahLst/>
              <a:cxnLst/>
              <a:rect l="l" t="t" r="r" b="b"/>
              <a:pathLst>
                <a:path w="10557479" h="880110">
                  <a:moveTo>
                    <a:pt x="10557479" y="447040"/>
                  </a:moveTo>
                  <a:cubicBezTo>
                    <a:pt x="10557479" y="447040"/>
                    <a:pt x="10521919" y="359410"/>
                    <a:pt x="10270459" y="359410"/>
                  </a:cubicBezTo>
                  <a:lnTo>
                    <a:pt x="10076149" y="359410"/>
                  </a:lnTo>
                  <a:cubicBezTo>
                    <a:pt x="10319989" y="287020"/>
                    <a:pt x="10284429" y="148590"/>
                    <a:pt x="10284429" y="148590"/>
                  </a:cubicBezTo>
                  <a:cubicBezTo>
                    <a:pt x="10284429" y="148590"/>
                    <a:pt x="10284429" y="0"/>
                    <a:pt x="10059639" y="0"/>
                  </a:cubicBezTo>
                  <a:cubicBezTo>
                    <a:pt x="9834849" y="0"/>
                    <a:pt x="10137109" y="81280"/>
                    <a:pt x="10102819" y="190500"/>
                  </a:cubicBezTo>
                  <a:cubicBezTo>
                    <a:pt x="10065989" y="270510"/>
                    <a:pt x="9931369" y="322580"/>
                    <a:pt x="9860249" y="345440"/>
                  </a:cubicBezTo>
                  <a:cubicBezTo>
                    <a:pt x="9837389" y="325120"/>
                    <a:pt x="9806909" y="312420"/>
                    <a:pt x="9773889" y="312420"/>
                  </a:cubicBezTo>
                  <a:cubicBezTo>
                    <a:pt x="9716739" y="312420"/>
                    <a:pt x="9669749" y="349250"/>
                    <a:pt x="9651969" y="400050"/>
                  </a:cubicBezTo>
                  <a:lnTo>
                    <a:pt x="904240" y="400050"/>
                  </a:lnTo>
                  <a:cubicBezTo>
                    <a:pt x="887730" y="347980"/>
                    <a:pt x="839470" y="311150"/>
                    <a:pt x="782320" y="311150"/>
                  </a:cubicBezTo>
                  <a:cubicBezTo>
                    <a:pt x="748030" y="311150"/>
                    <a:pt x="717550" y="325120"/>
                    <a:pt x="693420" y="346710"/>
                  </a:cubicBezTo>
                  <a:cubicBezTo>
                    <a:pt x="622300" y="323850"/>
                    <a:pt x="490220" y="271780"/>
                    <a:pt x="453390" y="193040"/>
                  </a:cubicBezTo>
                  <a:cubicBezTo>
                    <a:pt x="419100" y="85090"/>
                    <a:pt x="496570" y="2540"/>
                    <a:pt x="496570" y="2540"/>
                  </a:cubicBezTo>
                  <a:cubicBezTo>
                    <a:pt x="273050" y="2540"/>
                    <a:pt x="273050" y="151130"/>
                    <a:pt x="273050" y="151130"/>
                  </a:cubicBezTo>
                  <a:cubicBezTo>
                    <a:pt x="273050" y="151130"/>
                    <a:pt x="237490" y="285750"/>
                    <a:pt x="471170" y="359410"/>
                  </a:cubicBezTo>
                  <a:lnTo>
                    <a:pt x="283210" y="359410"/>
                  </a:lnTo>
                  <a:cubicBezTo>
                    <a:pt x="283210" y="359410"/>
                    <a:pt x="59690" y="363220"/>
                    <a:pt x="0" y="434340"/>
                  </a:cubicBezTo>
                  <a:cubicBezTo>
                    <a:pt x="0" y="434340"/>
                    <a:pt x="35560" y="521970"/>
                    <a:pt x="287020" y="521970"/>
                  </a:cubicBezTo>
                  <a:lnTo>
                    <a:pt x="481330" y="521970"/>
                  </a:lnTo>
                  <a:cubicBezTo>
                    <a:pt x="237490" y="594360"/>
                    <a:pt x="273050" y="731520"/>
                    <a:pt x="273050" y="731520"/>
                  </a:cubicBezTo>
                  <a:cubicBezTo>
                    <a:pt x="273050" y="731520"/>
                    <a:pt x="273050" y="880110"/>
                    <a:pt x="497840" y="880110"/>
                  </a:cubicBezTo>
                  <a:cubicBezTo>
                    <a:pt x="722630" y="880110"/>
                    <a:pt x="420370" y="798830"/>
                    <a:pt x="454660" y="689610"/>
                  </a:cubicBezTo>
                  <a:cubicBezTo>
                    <a:pt x="491490" y="609600"/>
                    <a:pt x="626110" y="557530"/>
                    <a:pt x="697230" y="534670"/>
                  </a:cubicBezTo>
                  <a:cubicBezTo>
                    <a:pt x="720090" y="554990"/>
                    <a:pt x="750570" y="567690"/>
                    <a:pt x="783590" y="567690"/>
                  </a:cubicBezTo>
                  <a:cubicBezTo>
                    <a:pt x="840740" y="567690"/>
                    <a:pt x="889000" y="530860"/>
                    <a:pt x="905510" y="478790"/>
                  </a:cubicBezTo>
                  <a:lnTo>
                    <a:pt x="9654509" y="478790"/>
                  </a:lnTo>
                  <a:cubicBezTo>
                    <a:pt x="9671019" y="530860"/>
                    <a:pt x="9719279" y="568960"/>
                    <a:pt x="9777699" y="568960"/>
                  </a:cubicBezTo>
                  <a:cubicBezTo>
                    <a:pt x="9811989" y="568960"/>
                    <a:pt x="9842469" y="554990"/>
                    <a:pt x="9866599" y="533400"/>
                  </a:cubicBezTo>
                  <a:cubicBezTo>
                    <a:pt x="9937719" y="556260"/>
                    <a:pt x="10069799" y="608330"/>
                    <a:pt x="10106629" y="687070"/>
                  </a:cubicBezTo>
                  <a:cubicBezTo>
                    <a:pt x="10140919" y="795020"/>
                    <a:pt x="10063449" y="877570"/>
                    <a:pt x="10063449" y="877570"/>
                  </a:cubicBezTo>
                  <a:cubicBezTo>
                    <a:pt x="10288239" y="877570"/>
                    <a:pt x="10288239" y="728980"/>
                    <a:pt x="10288239" y="728980"/>
                  </a:cubicBezTo>
                  <a:cubicBezTo>
                    <a:pt x="10288239" y="728980"/>
                    <a:pt x="10323799" y="594360"/>
                    <a:pt x="10090119" y="520700"/>
                  </a:cubicBezTo>
                  <a:lnTo>
                    <a:pt x="10275539" y="520700"/>
                  </a:lnTo>
                  <a:cubicBezTo>
                    <a:pt x="10275539" y="523240"/>
                    <a:pt x="10497789" y="518160"/>
                    <a:pt x="10557479" y="4470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254" r="6128" b="4454"/>
          <a:stretch>
            <a:fillRect/>
          </a:stretch>
        </p:blipFill>
        <p:spPr>
          <a:xfrm rot="-1922126">
            <a:off x="590015" y="7001040"/>
            <a:ext cx="2594347" cy="24596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03C63ED-9343-4BBB-8BCC-D00A48891D13}"/>
              </a:ext>
            </a:extLst>
          </p:cNvPr>
          <p:cNvSpPr txBox="1"/>
          <p:nvPr/>
        </p:nvSpPr>
        <p:spPr>
          <a:xfrm>
            <a:off x="2514600" y="2150933"/>
            <a:ext cx="15163800" cy="74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Presupuesto definitivo de $3.346.662.943, con unos reconocimientos de $3.268.150.874 de los cuales se recaudó el 86% equivalente a $2.796.044.613.</a:t>
            </a:r>
            <a:endParaRPr lang="es-CO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 gastos, se tienen unos compromisos de $3.126.001.926 frente a unos pagos de $2.730.843.169, lo que comparado con los ingresos genera el siguiente resultado frente al equilibrio presupuestal:</a:t>
            </a:r>
            <a:endParaRPr lang="es-CO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Equilibrio con reconocimientos 1,05, lo que corresponde a un superávit o excedente de $142.148.948.</a:t>
            </a:r>
            <a:endParaRPr lang="es-CO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Equilibrio con recaudos 0,89, lo que corresponde a un déficit de  -$329.957.313</a:t>
            </a:r>
          </a:p>
          <a:p>
            <a:pPr algn="just"/>
            <a:endParaRPr lang="es-CO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79580">
            <a:off x="102930" y="6185122"/>
            <a:ext cx="3568515" cy="42125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91734" y="1028700"/>
            <a:ext cx="1190178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Open Sans Light Bold"/>
              </a:rPr>
              <a:t>SITUACIÓN PRESUPUESTAL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9053" y="8230855"/>
            <a:ext cx="15661190" cy="2711865"/>
            <a:chOff x="0" y="0"/>
            <a:chExt cx="11771599" cy="2038350"/>
          </a:xfrm>
        </p:grpSpPr>
        <p:sp>
          <p:nvSpPr>
            <p:cNvPr id="5" name="Freeform 5"/>
            <p:cNvSpPr/>
            <p:nvPr/>
          </p:nvSpPr>
          <p:spPr>
            <a:xfrm>
              <a:off x="666750" y="603250"/>
              <a:ext cx="10557479" cy="880110"/>
            </a:xfrm>
            <a:custGeom>
              <a:avLst/>
              <a:gdLst/>
              <a:ahLst/>
              <a:cxnLst/>
              <a:rect l="l" t="t" r="r" b="b"/>
              <a:pathLst>
                <a:path w="10557479" h="880110">
                  <a:moveTo>
                    <a:pt x="10557479" y="447040"/>
                  </a:moveTo>
                  <a:cubicBezTo>
                    <a:pt x="10557479" y="447040"/>
                    <a:pt x="10521919" y="359410"/>
                    <a:pt x="10270459" y="359410"/>
                  </a:cubicBezTo>
                  <a:lnTo>
                    <a:pt x="10076149" y="359410"/>
                  </a:lnTo>
                  <a:cubicBezTo>
                    <a:pt x="10319989" y="287020"/>
                    <a:pt x="10284429" y="148590"/>
                    <a:pt x="10284429" y="148590"/>
                  </a:cubicBezTo>
                  <a:cubicBezTo>
                    <a:pt x="10284429" y="148590"/>
                    <a:pt x="10284429" y="0"/>
                    <a:pt x="10059639" y="0"/>
                  </a:cubicBezTo>
                  <a:cubicBezTo>
                    <a:pt x="9834849" y="0"/>
                    <a:pt x="10137109" y="81280"/>
                    <a:pt x="10102819" y="190500"/>
                  </a:cubicBezTo>
                  <a:cubicBezTo>
                    <a:pt x="10065989" y="270510"/>
                    <a:pt x="9931369" y="322580"/>
                    <a:pt x="9860249" y="345440"/>
                  </a:cubicBezTo>
                  <a:cubicBezTo>
                    <a:pt x="9837389" y="325120"/>
                    <a:pt x="9806909" y="312420"/>
                    <a:pt x="9773889" y="312420"/>
                  </a:cubicBezTo>
                  <a:cubicBezTo>
                    <a:pt x="9716739" y="312420"/>
                    <a:pt x="9669749" y="349250"/>
                    <a:pt x="9651969" y="400050"/>
                  </a:cubicBezTo>
                  <a:lnTo>
                    <a:pt x="904240" y="400050"/>
                  </a:lnTo>
                  <a:cubicBezTo>
                    <a:pt x="887730" y="347980"/>
                    <a:pt x="839470" y="311150"/>
                    <a:pt x="782320" y="311150"/>
                  </a:cubicBezTo>
                  <a:cubicBezTo>
                    <a:pt x="748030" y="311150"/>
                    <a:pt x="717550" y="325120"/>
                    <a:pt x="693420" y="346710"/>
                  </a:cubicBezTo>
                  <a:cubicBezTo>
                    <a:pt x="622300" y="323850"/>
                    <a:pt x="490220" y="271780"/>
                    <a:pt x="453390" y="193040"/>
                  </a:cubicBezTo>
                  <a:cubicBezTo>
                    <a:pt x="419100" y="85090"/>
                    <a:pt x="496570" y="2540"/>
                    <a:pt x="496570" y="2540"/>
                  </a:cubicBezTo>
                  <a:cubicBezTo>
                    <a:pt x="273050" y="2540"/>
                    <a:pt x="273050" y="151130"/>
                    <a:pt x="273050" y="151130"/>
                  </a:cubicBezTo>
                  <a:cubicBezTo>
                    <a:pt x="273050" y="151130"/>
                    <a:pt x="237490" y="285750"/>
                    <a:pt x="471170" y="359410"/>
                  </a:cubicBezTo>
                  <a:lnTo>
                    <a:pt x="283210" y="359410"/>
                  </a:lnTo>
                  <a:cubicBezTo>
                    <a:pt x="283210" y="359410"/>
                    <a:pt x="59690" y="363220"/>
                    <a:pt x="0" y="434340"/>
                  </a:cubicBezTo>
                  <a:cubicBezTo>
                    <a:pt x="0" y="434340"/>
                    <a:pt x="35560" y="521970"/>
                    <a:pt x="287020" y="521970"/>
                  </a:cubicBezTo>
                  <a:lnTo>
                    <a:pt x="481330" y="521970"/>
                  </a:lnTo>
                  <a:cubicBezTo>
                    <a:pt x="237490" y="594360"/>
                    <a:pt x="273050" y="731520"/>
                    <a:pt x="273050" y="731520"/>
                  </a:cubicBezTo>
                  <a:cubicBezTo>
                    <a:pt x="273050" y="731520"/>
                    <a:pt x="273050" y="880110"/>
                    <a:pt x="497840" y="880110"/>
                  </a:cubicBezTo>
                  <a:cubicBezTo>
                    <a:pt x="722630" y="880110"/>
                    <a:pt x="420370" y="798830"/>
                    <a:pt x="454660" y="689610"/>
                  </a:cubicBezTo>
                  <a:cubicBezTo>
                    <a:pt x="491490" y="609600"/>
                    <a:pt x="626110" y="557530"/>
                    <a:pt x="697230" y="534670"/>
                  </a:cubicBezTo>
                  <a:cubicBezTo>
                    <a:pt x="720090" y="554990"/>
                    <a:pt x="750570" y="567690"/>
                    <a:pt x="783590" y="567690"/>
                  </a:cubicBezTo>
                  <a:cubicBezTo>
                    <a:pt x="840740" y="567690"/>
                    <a:pt x="889000" y="530860"/>
                    <a:pt x="905510" y="478790"/>
                  </a:cubicBezTo>
                  <a:lnTo>
                    <a:pt x="9654509" y="478790"/>
                  </a:lnTo>
                  <a:cubicBezTo>
                    <a:pt x="9671019" y="530860"/>
                    <a:pt x="9719279" y="568960"/>
                    <a:pt x="9777699" y="568960"/>
                  </a:cubicBezTo>
                  <a:cubicBezTo>
                    <a:pt x="9811989" y="568960"/>
                    <a:pt x="9842469" y="554990"/>
                    <a:pt x="9866599" y="533400"/>
                  </a:cubicBezTo>
                  <a:cubicBezTo>
                    <a:pt x="9937719" y="556260"/>
                    <a:pt x="10069799" y="608330"/>
                    <a:pt x="10106629" y="687070"/>
                  </a:cubicBezTo>
                  <a:cubicBezTo>
                    <a:pt x="10140919" y="795020"/>
                    <a:pt x="10063449" y="877570"/>
                    <a:pt x="10063449" y="877570"/>
                  </a:cubicBezTo>
                  <a:cubicBezTo>
                    <a:pt x="10288239" y="877570"/>
                    <a:pt x="10288239" y="728980"/>
                    <a:pt x="10288239" y="728980"/>
                  </a:cubicBezTo>
                  <a:cubicBezTo>
                    <a:pt x="10288239" y="728980"/>
                    <a:pt x="10323799" y="594360"/>
                    <a:pt x="10090119" y="520700"/>
                  </a:cubicBezTo>
                  <a:lnTo>
                    <a:pt x="10275539" y="520700"/>
                  </a:lnTo>
                  <a:cubicBezTo>
                    <a:pt x="10275539" y="523240"/>
                    <a:pt x="10497789" y="518160"/>
                    <a:pt x="10557479" y="4470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254" r="6128" b="4454"/>
          <a:stretch>
            <a:fillRect/>
          </a:stretch>
        </p:blipFill>
        <p:spPr>
          <a:xfrm rot="-1922126">
            <a:off x="590015" y="7001040"/>
            <a:ext cx="2594347" cy="24596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39CF122-E09E-4EA2-91B3-7B0DD5F402D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122"/>
            <a:ext cx="16078200" cy="5658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84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79580">
            <a:off x="102930" y="6185122"/>
            <a:ext cx="3568515" cy="42125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91734" y="1028700"/>
            <a:ext cx="1190178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Open Sans Light Bold"/>
              </a:rPr>
              <a:t>SITUACIÓN PRESUPUESTAL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9053" y="8230855"/>
            <a:ext cx="15661190" cy="2711865"/>
            <a:chOff x="0" y="0"/>
            <a:chExt cx="11771599" cy="2038350"/>
          </a:xfrm>
        </p:grpSpPr>
        <p:sp>
          <p:nvSpPr>
            <p:cNvPr id="5" name="Freeform 5"/>
            <p:cNvSpPr/>
            <p:nvPr/>
          </p:nvSpPr>
          <p:spPr>
            <a:xfrm>
              <a:off x="666750" y="603250"/>
              <a:ext cx="10557479" cy="880110"/>
            </a:xfrm>
            <a:custGeom>
              <a:avLst/>
              <a:gdLst/>
              <a:ahLst/>
              <a:cxnLst/>
              <a:rect l="l" t="t" r="r" b="b"/>
              <a:pathLst>
                <a:path w="10557479" h="880110">
                  <a:moveTo>
                    <a:pt x="10557479" y="447040"/>
                  </a:moveTo>
                  <a:cubicBezTo>
                    <a:pt x="10557479" y="447040"/>
                    <a:pt x="10521919" y="359410"/>
                    <a:pt x="10270459" y="359410"/>
                  </a:cubicBezTo>
                  <a:lnTo>
                    <a:pt x="10076149" y="359410"/>
                  </a:lnTo>
                  <a:cubicBezTo>
                    <a:pt x="10319989" y="287020"/>
                    <a:pt x="10284429" y="148590"/>
                    <a:pt x="10284429" y="148590"/>
                  </a:cubicBezTo>
                  <a:cubicBezTo>
                    <a:pt x="10284429" y="148590"/>
                    <a:pt x="10284429" y="0"/>
                    <a:pt x="10059639" y="0"/>
                  </a:cubicBezTo>
                  <a:cubicBezTo>
                    <a:pt x="9834849" y="0"/>
                    <a:pt x="10137109" y="81280"/>
                    <a:pt x="10102819" y="190500"/>
                  </a:cubicBezTo>
                  <a:cubicBezTo>
                    <a:pt x="10065989" y="270510"/>
                    <a:pt x="9931369" y="322580"/>
                    <a:pt x="9860249" y="345440"/>
                  </a:cubicBezTo>
                  <a:cubicBezTo>
                    <a:pt x="9837389" y="325120"/>
                    <a:pt x="9806909" y="312420"/>
                    <a:pt x="9773889" y="312420"/>
                  </a:cubicBezTo>
                  <a:cubicBezTo>
                    <a:pt x="9716739" y="312420"/>
                    <a:pt x="9669749" y="349250"/>
                    <a:pt x="9651969" y="400050"/>
                  </a:cubicBezTo>
                  <a:lnTo>
                    <a:pt x="904240" y="400050"/>
                  </a:lnTo>
                  <a:cubicBezTo>
                    <a:pt x="887730" y="347980"/>
                    <a:pt x="839470" y="311150"/>
                    <a:pt x="782320" y="311150"/>
                  </a:cubicBezTo>
                  <a:cubicBezTo>
                    <a:pt x="748030" y="311150"/>
                    <a:pt x="717550" y="325120"/>
                    <a:pt x="693420" y="346710"/>
                  </a:cubicBezTo>
                  <a:cubicBezTo>
                    <a:pt x="622300" y="323850"/>
                    <a:pt x="490220" y="271780"/>
                    <a:pt x="453390" y="193040"/>
                  </a:cubicBezTo>
                  <a:cubicBezTo>
                    <a:pt x="419100" y="85090"/>
                    <a:pt x="496570" y="2540"/>
                    <a:pt x="496570" y="2540"/>
                  </a:cubicBezTo>
                  <a:cubicBezTo>
                    <a:pt x="273050" y="2540"/>
                    <a:pt x="273050" y="151130"/>
                    <a:pt x="273050" y="151130"/>
                  </a:cubicBezTo>
                  <a:cubicBezTo>
                    <a:pt x="273050" y="151130"/>
                    <a:pt x="237490" y="285750"/>
                    <a:pt x="471170" y="359410"/>
                  </a:cubicBezTo>
                  <a:lnTo>
                    <a:pt x="283210" y="359410"/>
                  </a:lnTo>
                  <a:cubicBezTo>
                    <a:pt x="283210" y="359410"/>
                    <a:pt x="59690" y="363220"/>
                    <a:pt x="0" y="434340"/>
                  </a:cubicBezTo>
                  <a:cubicBezTo>
                    <a:pt x="0" y="434340"/>
                    <a:pt x="35560" y="521970"/>
                    <a:pt x="287020" y="521970"/>
                  </a:cubicBezTo>
                  <a:lnTo>
                    <a:pt x="481330" y="521970"/>
                  </a:lnTo>
                  <a:cubicBezTo>
                    <a:pt x="237490" y="594360"/>
                    <a:pt x="273050" y="731520"/>
                    <a:pt x="273050" y="731520"/>
                  </a:cubicBezTo>
                  <a:cubicBezTo>
                    <a:pt x="273050" y="731520"/>
                    <a:pt x="273050" y="880110"/>
                    <a:pt x="497840" y="880110"/>
                  </a:cubicBezTo>
                  <a:cubicBezTo>
                    <a:pt x="722630" y="880110"/>
                    <a:pt x="420370" y="798830"/>
                    <a:pt x="454660" y="689610"/>
                  </a:cubicBezTo>
                  <a:cubicBezTo>
                    <a:pt x="491490" y="609600"/>
                    <a:pt x="626110" y="557530"/>
                    <a:pt x="697230" y="534670"/>
                  </a:cubicBezTo>
                  <a:cubicBezTo>
                    <a:pt x="720090" y="554990"/>
                    <a:pt x="750570" y="567690"/>
                    <a:pt x="783590" y="567690"/>
                  </a:cubicBezTo>
                  <a:cubicBezTo>
                    <a:pt x="840740" y="567690"/>
                    <a:pt x="889000" y="530860"/>
                    <a:pt x="905510" y="478790"/>
                  </a:cubicBezTo>
                  <a:lnTo>
                    <a:pt x="9654509" y="478790"/>
                  </a:lnTo>
                  <a:cubicBezTo>
                    <a:pt x="9671019" y="530860"/>
                    <a:pt x="9719279" y="568960"/>
                    <a:pt x="9777699" y="568960"/>
                  </a:cubicBezTo>
                  <a:cubicBezTo>
                    <a:pt x="9811989" y="568960"/>
                    <a:pt x="9842469" y="554990"/>
                    <a:pt x="9866599" y="533400"/>
                  </a:cubicBezTo>
                  <a:cubicBezTo>
                    <a:pt x="9937719" y="556260"/>
                    <a:pt x="10069799" y="608330"/>
                    <a:pt x="10106629" y="687070"/>
                  </a:cubicBezTo>
                  <a:cubicBezTo>
                    <a:pt x="10140919" y="795020"/>
                    <a:pt x="10063449" y="877570"/>
                    <a:pt x="10063449" y="877570"/>
                  </a:cubicBezTo>
                  <a:cubicBezTo>
                    <a:pt x="10288239" y="877570"/>
                    <a:pt x="10288239" y="728980"/>
                    <a:pt x="10288239" y="728980"/>
                  </a:cubicBezTo>
                  <a:cubicBezTo>
                    <a:pt x="10288239" y="728980"/>
                    <a:pt x="10323799" y="594360"/>
                    <a:pt x="10090119" y="520700"/>
                  </a:cubicBezTo>
                  <a:lnTo>
                    <a:pt x="10275539" y="520700"/>
                  </a:lnTo>
                  <a:cubicBezTo>
                    <a:pt x="10275539" y="523240"/>
                    <a:pt x="10497789" y="518160"/>
                    <a:pt x="10557479" y="4470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254" r="6128" b="4454"/>
          <a:stretch>
            <a:fillRect/>
          </a:stretch>
        </p:blipFill>
        <p:spPr>
          <a:xfrm rot="-1922126">
            <a:off x="590015" y="7001040"/>
            <a:ext cx="2594347" cy="24596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7C7A6-86CB-4B75-A715-EF79C653DA93}"/>
              </a:ext>
            </a:extLst>
          </p:cNvPr>
          <p:cNvSpPr txBox="1"/>
          <p:nvPr/>
        </p:nvSpPr>
        <p:spPr>
          <a:xfrm>
            <a:off x="2514600" y="2191099"/>
            <a:ext cx="135636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Finalmente, frente al superávit o déficit  al finalizar el año 2020, sin incluir las vigencias anteriores, la ESE presenta un Superávit de $124.439.570 frente a los reconocimientos, frente a un déficit de ($347.666.691) con recaudos. </a:t>
            </a:r>
          </a:p>
          <a:p>
            <a:pPr algn="just"/>
            <a:endParaRPr lang="es-ES" sz="3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3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válido mencionar que, la emergencia sanitaria generada por el COVID-19, generó un incremento en los gastos, sin tener ningún impacto en los ingresos, esto no permitió en parte presentar una mejor situación presupuestal frente a los recaudos; se incrementaron los gastos relacionados con suministros, combustible, horas extras y otros relacionados con la prestación del servicio. </a:t>
            </a:r>
            <a:endParaRPr lang="es-CO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ES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es-C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7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79580">
            <a:off x="102930" y="6185122"/>
            <a:ext cx="3568515" cy="42125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91734" y="1028700"/>
            <a:ext cx="1190178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Open Sans Light Bold"/>
              </a:rPr>
              <a:t>SITUACIÓN PRESUPUESTAL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9053" y="8230855"/>
            <a:ext cx="15661190" cy="2711865"/>
            <a:chOff x="0" y="0"/>
            <a:chExt cx="11771599" cy="2038350"/>
          </a:xfrm>
        </p:grpSpPr>
        <p:sp>
          <p:nvSpPr>
            <p:cNvPr id="5" name="Freeform 5"/>
            <p:cNvSpPr/>
            <p:nvPr/>
          </p:nvSpPr>
          <p:spPr>
            <a:xfrm>
              <a:off x="666750" y="603250"/>
              <a:ext cx="10557479" cy="880110"/>
            </a:xfrm>
            <a:custGeom>
              <a:avLst/>
              <a:gdLst/>
              <a:ahLst/>
              <a:cxnLst/>
              <a:rect l="l" t="t" r="r" b="b"/>
              <a:pathLst>
                <a:path w="10557479" h="880110">
                  <a:moveTo>
                    <a:pt x="10557479" y="447040"/>
                  </a:moveTo>
                  <a:cubicBezTo>
                    <a:pt x="10557479" y="447040"/>
                    <a:pt x="10521919" y="359410"/>
                    <a:pt x="10270459" y="359410"/>
                  </a:cubicBezTo>
                  <a:lnTo>
                    <a:pt x="10076149" y="359410"/>
                  </a:lnTo>
                  <a:cubicBezTo>
                    <a:pt x="10319989" y="287020"/>
                    <a:pt x="10284429" y="148590"/>
                    <a:pt x="10284429" y="148590"/>
                  </a:cubicBezTo>
                  <a:cubicBezTo>
                    <a:pt x="10284429" y="148590"/>
                    <a:pt x="10284429" y="0"/>
                    <a:pt x="10059639" y="0"/>
                  </a:cubicBezTo>
                  <a:cubicBezTo>
                    <a:pt x="9834849" y="0"/>
                    <a:pt x="10137109" y="81280"/>
                    <a:pt x="10102819" y="190500"/>
                  </a:cubicBezTo>
                  <a:cubicBezTo>
                    <a:pt x="10065989" y="270510"/>
                    <a:pt x="9931369" y="322580"/>
                    <a:pt x="9860249" y="345440"/>
                  </a:cubicBezTo>
                  <a:cubicBezTo>
                    <a:pt x="9837389" y="325120"/>
                    <a:pt x="9806909" y="312420"/>
                    <a:pt x="9773889" y="312420"/>
                  </a:cubicBezTo>
                  <a:cubicBezTo>
                    <a:pt x="9716739" y="312420"/>
                    <a:pt x="9669749" y="349250"/>
                    <a:pt x="9651969" y="400050"/>
                  </a:cubicBezTo>
                  <a:lnTo>
                    <a:pt x="904240" y="400050"/>
                  </a:lnTo>
                  <a:cubicBezTo>
                    <a:pt x="887730" y="347980"/>
                    <a:pt x="839470" y="311150"/>
                    <a:pt x="782320" y="311150"/>
                  </a:cubicBezTo>
                  <a:cubicBezTo>
                    <a:pt x="748030" y="311150"/>
                    <a:pt x="717550" y="325120"/>
                    <a:pt x="693420" y="346710"/>
                  </a:cubicBezTo>
                  <a:cubicBezTo>
                    <a:pt x="622300" y="323850"/>
                    <a:pt x="490220" y="271780"/>
                    <a:pt x="453390" y="193040"/>
                  </a:cubicBezTo>
                  <a:cubicBezTo>
                    <a:pt x="419100" y="85090"/>
                    <a:pt x="496570" y="2540"/>
                    <a:pt x="496570" y="2540"/>
                  </a:cubicBezTo>
                  <a:cubicBezTo>
                    <a:pt x="273050" y="2540"/>
                    <a:pt x="273050" y="151130"/>
                    <a:pt x="273050" y="151130"/>
                  </a:cubicBezTo>
                  <a:cubicBezTo>
                    <a:pt x="273050" y="151130"/>
                    <a:pt x="237490" y="285750"/>
                    <a:pt x="471170" y="359410"/>
                  </a:cubicBezTo>
                  <a:lnTo>
                    <a:pt x="283210" y="359410"/>
                  </a:lnTo>
                  <a:cubicBezTo>
                    <a:pt x="283210" y="359410"/>
                    <a:pt x="59690" y="363220"/>
                    <a:pt x="0" y="434340"/>
                  </a:cubicBezTo>
                  <a:cubicBezTo>
                    <a:pt x="0" y="434340"/>
                    <a:pt x="35560" y="521970"/>
                    <a:pt x="287020" y="521970"/>
                  </a:cubicBezTo>
                  <a:lnTo>
                    <a:pt x="481330" y="521970"/>
                  </a:lnTo>
                  <a:cubicBezTo>
                    <a:pt x="237490" y="594360"/>
                    <a:pt x="273050" y="731520"/>
                    <a:pt x="273050" y="731520"/>
                  </a:cubicBezTo>
                  <a:cubicBezTo>
                    <a:pt x="273050" y="731520"/>
                    <a:pt x="273050" y="880110"/>
                    <a:pt x="497840" y="880110"/>
                  </a:cubicBezTo>
                  <a:cubicBezTo>
                    <a:pt x="722630" y="880110"/>
                    <a:pt x="420370" y="798830"/>
                    <a:pt x="454660" y="689610"/>
                  </a:cubicBezTo>
                  <a:cubicBezTo>
                    <a:pt x="491490" y="609600"/>
                    <a:pt x="626110" y="557530"/>
                    <a:pt x="697230" y="534670"/>
                  </a:cubicBezTo>
                  <a:cubicBezTo>
                    <a:pt x="720090" y="554990"/>
                    <a:pt x="750570" y="567690"/>
                    <a:pt x="783590" y="567690"/>
                  </a:cubicBezTo>
                  <a:cubicBezTo>
                    <a:pt x="840740" y="567690"/>
                    <a:pt x="889000" y="530860"/>
                    <a:pt x="905510" y="478790"/>
                  </a:cubicBezTo>
                  <a:lnTo>
                    <a:pt x="9654509" y="478790"/>
                  </a:lnTo>
                  <a:cubicBezTo>
                    <a:pt x="9671019" y="530860"/>
                    <a:pt x="9719279" y="568960"/>
                    <a:pt x="9777699" y="568960"/>
                  </a:cubicBezTo>
                  <a:cubicBezTo>
                    <a:pt x="9811989" y="568960"/>
                    <a:pt x="9842469" y="554990"/>
                    <a:pt x="9866599" y="533400"/>
                  </a:cubicBezTo>
                  <a:cubicBezTo>
                    <a:pt x="9937719" y="556260"/>
                    <a:pt x="10069799" y="608330"/>
                    <a:pt x="10106629" y="687070"/>
                  </a:cubicBezTo>
                  <a:cubicBezTo>
                    <a:pt x="10140919" y="795020"/>
                    <a:pt x="10063449" y="877570"/>
                    <a:pt x="10063449" y="877570"/>
                  </a:cubicBezTo>
                  <a:cubicBezTo>
                    <a:pt x="10288239" y="877570"/>
                    <a:pt x="10288239" y="728980"/>
                    <a:pt x="10288239" y="728980"/>
                  </a:cubicBezTo>
                  <a:cubicBezTo>
                    <a:pt x="10288239" y="728980"/>
                    <a:pt x="10323799" y="594360"/>
                    <a:pt x="10090119" y="520700"/>
                  </a:cubicBezTo>
                  <a:lnTo>
                    <a:pt x="10275539" y="520700"/>
                  </a:lnTo>
                  <a:cubicBezTo>
                    <a:pt x="10275539" y="523240"/>
                    <a:pt x="10497789" y="518160"/>
                    <a:pt x="10557479" y="4470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254" r="6128" b="4454"/>
          <a:stretch>
            <a:fillRect/>
          </a:stretch>
        </p:blipFill>
        <p:spPr>
          <a:xfrm rot="-1922126">
            <a:off x="590015" y="7001040"/>
            <a:ext cx="2594347" cy="24596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CF1879B-7699-4BAF-BBA0-9F1D6CB1DFD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02" y="1866900"/>
            <a:ext cx="15036498" cy="601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252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279580">
            <a:off x="102930" y="6185122"/>
            <a:ext cx="3568515" cy="42125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91734" y="1028700"/>
            <a:ext cx="11901785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  <a:spcBef>
                <a:spcPct val="0"/>
              </a:spcBef>
            </a:pPr>
            <a:r>
              <a:rPr lang="en-US" sz="4700" dirty="0">
                <a:solidFill>
                  <a:srgbClr val="000000"/>
                </a:solidFill>
                <a:latin typeface="Open Sans Light Bold"/>
              </a:rPr>
              <a:t>SITUACIÓN PRESUPUESTAL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299053" y="8230855"/>
            <a:ext cx="15661190" cy="2711865"/>
            <a:chOff x="0" y="0"/>
            <a:chExt cx="11771599" cy="2038350"/>
          </a:xfrm>
        </p:grpSpPr>
        <p:sp>
          <p:nvSpPr>
            <p:cNvPr id="5" name="Freeform 5"/>
            <p:cNvSpPr/>
            <p:nvPr/>
          </p:nvSpPr>
          <p:spPr>
            <a:xfrm>
              <a:off x="666750" y="603250"/>
              <a:ext cx="10557479" cy="880110"/>
            </a:xfrm>
            <a:custGeom>
              <a:avLst/>
              <a:gdLst/>
              <a:ahLst/>
              <a:cxnLst/>
              <a:rect l="l" t="t" r="r" b="b"/>
              <a:pathLst>
                <a:path w="10557479" h="880110">
                  <a:moveTo>
                    <a:pt x="10557479" y="447040"/>
                  </a:moveTo>
                  <a:cubicBezTo>
                    <a:pt x="10557479" y="447040"/>
                    <a:pt x="10521919" y="359410"/>
                    <a:pt x="10270459" y="359410"/>
                  </a:cubicBezTo>
                  <a:lnTo>
                    <a:pt x="10076149" y="359410"/>
                  </a:lnTo>
                  <a:cubicBezTo>
                    <a:pt x="10319989" y="287020"/>
                    <a:pt x="10284429" y="148590"/>
                    <a:pt x="10284429" y="148590"/>
                  </a:cubicBezTo>
                  <a:cubicBezTo>
                    <a:pt x="10284429" y="148590"/>
                    <a:pt x="10284429" y="0"/>
                    <a:pt x="10059639" y="0"/>
                  </a:cubicBezTo>
                  <a:cubicBezTo>
                    <a:pt x="9834849" y="0"/>
                    <a:pt x="10137109" y="81280"/>
                    <a:pt x="10102819" y="190500"/>
                  </a:cubicBezTo>
                  <a:cubicBezTo>
                    <a:pt x="10065989" y="270510"/>
                    <a:pt x="9931369" y="322580"/>
                    <a:pt x="9860249" y="345440"/>
                  </a:cubicBezTo>
                  <a:cubicBezTo>
                    <a:pt x="9837389" y="325120"/>
                    <a:pt x="9806909" y="312420"/>
                    <a:pt x="9773889" y="312420"/>
                  </a:cubicBezTo>
                  <a:cubicBezTo>
                    <a:pt x="9716739" y="312420"/>
                    <a:pt x="9669749" y="349250"/>
                    <a:pt x="9651969" y="400050"/>
                  </a:cubicBezTo>
                  <a:lnTo>
                    <a:pt x="904240" y="400050"/>
                  </a:lnTo>
                  <a:cubicBezTo>
                    <a:pt x="887730" y="347980"/>
                    <a:pt x="839470" y="311150"/>
                    <a:pt x="782320" y="311150"/>
                  </a:cubicBezTo>
                  <a:cubicBezTo>
                    <a:pt x="748030" y="311150"/>
                    <a:pt x="717550" y="325120"/>
                    <a:pt x="693420" y="346710"/>
                  </a:cubicBezTo>
                  <a:cubicBezTo>
                    <a:pt x="622300" y="323850"/>
                    <a:pt x="490220" y="271780"/>
                    <a:pt x="453390" y="193040"/>
                  </a:cubicBezTo>
                  <a:cubicBezTo>
                    <a:pt x="419100" y="85090"/>
                    <a:pt x="496570" y="2540"/>
                    <a:pt x="496570" y="2540"/>
                  </a:cubicBezTo>
                  <a:cubicBezTo>
                    <a:pt x="273050" y="2540"/>
                    <a:pt x="273050" y="151130"/>
                    <a:pt x="273050" y="151130"/>
                  </a:cubicBezTo>
                  <a:cubicBezTo>
                    <a:pt x="273050" y="151130"/>
                    <a:pt x="237490" y="285750"/>
                    <a:pt x="471170" y="359410"/>
                  </a:cubicBezTo>
                  <a:lnTo>
                    <a:pt x="283210" y="359410"/>
                  </a:lnTo>
                  <a:cubicBezTo>
                    <a:pt x="283210" y="359410"/>
                    <a:pt x="59690" y="363220"/>
                    <a:pt x="0" y="434340"/>
                  </a:cubicBezTo>
                  <a:cubicBezTo>
                    <a:pt x="0" y="434340"/>
                    <a:pt x="35560" y="521970"/>
                    <a:pt x="287020" y="521970"/>
                  </a:cubicBezTo>
                  <a:lnTo>
                    <a:pt x="481330" y="521970"/>
                  </a:lnTo>
                  <a:cubicBezTo>
                    <a:pt x="237490" y="594360"/>
                    <a:pt x="273050" y="731520"/>
                    <a:pt x="273050" y="731520"/>
                  </a:cubicBezTo>
                  <a:cubicBezTo>
                    <a:pt x="273050" y="731520"/>
                    <a:pt x="273050" y="880110"/>
                    <a:pt x="497840" y="880110"/>
                  </a:cubicBezTo>
                  <a:cubicBezTo>
                    <a:pt x="722630" y="880110"/>
                    <a:pt x="420370" y="798830"/>
                    <a:pt x="454660" y="689610"/>
                  </a:cubicBezTo>
                  <a:cubicBezTo>
                    <a:pt x="491490" y="609600"/>
                    <a:pt x="626110" y="557530"/>
                    <a:pt x="697230" y="534670"/>
                  </a:cubicBezTo>
                  <a:cubicBezTo>
                    <a:pt x="720090" y="554990"/>
                    <a:pt x="750570" y="567690"/>
                    <a:pt x="783590" y="567690"/>
                  </a:cubicBezTo>
                  <a:cubicBezTo>
                    <a:pt x="840740" y="567690"/>
                    <a:pt x="889000" y="530860"/>
                    <a:pt x="905510" y="478790"/>
                  </a:cubicBezTo>
                  <a:lnTo>
                    <a:pt x="9654509" y="478790"/>
                  </a:lnTo>
                  <a:cubicBezTo>
                    <a:pt x="9671019" y="530860"/>
                    <a:pt x="9719279" y="568960"/>
                    <a:pt x="9777699" y="568960"/>
                  </a:cubicBezTo>
                  <a:cubicBezTo>
                    <a:pt x="9811989" y="568960"/>
                    <a:pt x="9842469" y="554990"/>
                    <a:pt x="9866599" y="533400"/>
                  </a:cubicBezTo>
                  <a:cubicBezTo>
                    <a:pt x="9937719" y="556260"/>
                    <a:pt x="10069799" y="608330"/>
                    <a:pt x="10106629" y="687070"/>
                  </a:cubicBezTo>
                  <a:cubicBezTo>
                    <a:pt x="10140919" y="795020"/>
                    <a:pt x="10063449" y="877570"/>
                    <a:pt x="10063449" y="877570"/>
                  </a:cubicBezTo>
                  <a:cubicBezTo>
                    <a:pt x="10288239" y="877570"/>
                    <a:pt x="10288239" y="728980"/>
                    <a:pt x="10288239" y="728980"/>
                  </a:cubicBezTo>
                  <a:cubicBezTo>
                    <a:pt x="10288239" y="728980"/>
                    <a:pt x="10323799" y="594360"/>
                    <a:pt x="10090119" y="520700"/>
                  </a:cubicBezTo>
                  <a:lnTo>
                    <a:pt x="10275539" y="520700"/>
                  </a:lnTo>
                  <a:cubicBezTo>
                    <a:pt x="10275539" y="523240"/>
                    <a:pt x="10497789" y="518160"/>
                    <a:pt x="10557479" y="4470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254" r="6128" b="4454"/>
          <a:stretch>
            <a:fillRect/>
          </a:stretch>
        </p:blipFill>
        <p:spPr>
          <a:xfrm rot="-1922126">
            <a:off x="590015" y="7001040"/>
            <a:ext cx="2594347" cy="24596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780AF03-7E96-4D47-8D91-F090C782C3B9}"/>
              </a:ext>
            </a:extLst>
          </p:cNvPr>
          <p:cNvSpPr txBox="1"/>
          <p:nvPr/>
        </p:nvSpPr>
        <p:spPr>
          <a:xfrm>
            <a:off x="2514600" y="2933700"/>
            <a:ext cx="15036498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s-C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3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ESE continúa trabajando el tema de recuperación de cartera, motivo por el cual se vienen adelantando varios procesos de cobro coactivo a diferentes administradoras y se han realizado acuerdos de pago con algunas de estas. </a:t>
            </a:r>
          </a:p>
          <a:p>
            <a:pPr algn="just"/>
            <a:endParaRPr lang="es-CO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s-ES" sz="3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Además, seguimos con la política de contención del gasto en todo cuanto sea posible, con la meta de lograr el equilibrio presupuestal con recaudos.</a:t>
            </a:r>
            <a:endParaRPr lang="es-CO" sz="3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22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2391">
            <a:off x="182371" y="5699863"/>
            <a:ext cx="4086027" cy="42351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07001" y="619442"/>
            <a:ext cx="10655498" cy="91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 Bold"/>
              </a:rPr>
              <a:t>Oportunidad</a:t>
            </a:r>
          </a:p>
          <a:p>
            <a:pPr algn="ctr">
              <a:lnSpc>
                <a:spcPts val="4759"/>
              </a:lnSpc>
            </a:pPr>
            <a:r>
              <a:rPr lang="es-CO" sz="3200" dirty="0">
                <a:solidFill>
                  <a:srgbClr val="000000"/>
                </a:solidFill>
                <a:latin typeface="Open Sans Light"/>
              </a:rPr>
              <a:t>Se viene trabajando por mejorar la </a:t>
            </a:r>
            <a:r>
              <a:rPr lang="es-CO" sz="3200" dirty="0">
                <a:solidFill>
                  <a:srgbClr val="000000"/>
                </a:solidFill>
                <a:latin typeface="Arimo"/>
              </a:rPr>
              <a:t>oportunidad en la atención estamos a 1 día de oportunidad para la asi</a:t>
            </a:r>
            <a:r>
              <a:rPr lang="es-CO" sz="3200" dirty="0">
                <a:solidFill>
                  <a:srgbClr val="000000"/>
                </a:solidFill>
                <a:latin typeface="Open Sans Light"/>
              </a:rPr>
              <a:t>gnación de citas.</a:t>
            </a:r>
          </a:p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 Bold"/>
              </a:rPr>
              <a:t>Excelencia en el talento humano.</a:t>
            </a:r>
          </a:p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"/>
              </a:rPr>
              <a:t>Capacitar el talento humano mediante la ejecución de estrategias que permitan la prestación de servicios humanos, cálidos y seguros.</a:t>
            </a:r>
          </a:p>
          <a:p>
            <a:pPr algn="ctr">
              <a:lnSpc>
                <a:spcPts val="4759"/>
              </a:lnSpc>
            </a:pPr>
            <a:endParaRPr lang="es-CO" sz="3400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 Bold"/>
              </a:rPr>
              <a:t>Eficiencia</a:t>
            </a:r>
          </a:p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"/>
              </a:rPr>
              <a:t>calidad y crecimiento organizacional: Mejoramiento en la eficiencia, calidad y</a:t>
            </a:r>
          </a:p>
          <a:p>
            <a:pPr algn="ctr">
              <a:lnSpc>
                <a:spcPts val="4759"/>
              </a:lnSpc>
            </a:pPr>
            <a:r>
              <a:rPr lang="es-CO" sz="3400" dirty="0">
                <a:solidFill>
                  <a:srgbClr val="000000"/>
                </a:solidFill>
                <a:latin typeface="Open Sans Light"/>
              </a:rPr>
              <a:t>crecimiento organizacional, mediante los procesos de mejoramiento.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4016" y="1028700"/>
            <a:ext cx="3771286" cy="3545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67475">
            <a:off x="-41939" y="6327626"/>
            <a:ext cx="4110043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1398" y="614363"/>
            <a:ext cx="16577902" cy="910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es-CO" sz="3600" dirty="0">
                <a:solidFill>
                  <a:srgbClr val="000000"/>
                </a:solidFill>
                <a:latin typeface="Open Sans Light Bold"/>
              </a:rPr>
              <a:t>En la E.S.E contamos con personal </a:t>
            </a:r>
            <a:r>
              <a:rPr lang="es-CO" sz="3600" dirty="0">
                <a:solidFill>
                  <a:srgbClr val="000000"/>
                </a:solidFill>
                <a:latin typeface="Arimo Bold"/>
              </a:rPr>
              <a:t>idóneo y capacitado</a:t>
            </a:r>
          </a:p>
          <a:p>
            <a:pPr algn="ctr">
              <a:lnSpc>
                <a:spcPts val="5642"/>
              </a:lnSpc>
            </a:pPr>
            <a:r>
              <a:rPr lang="es-CO" sz="3600" dirty="0">
                <a:solidFill>
                  <a:srgbClr val="000000"/>
                </a:solidFill>
                <a:latin typeface="Arimo Bold"/>
              </a:rPr>
              <a:t>para la prestación de los servicios de salud.</a:t>
            </a:r>
          </a:p>
          <a:p>
            <a:pPr algn="just">
              <a:lnSpc>
                <a:spcPts val="4165"/>
              </a:lnSpc>
            </a:pPr>
            <a:endParaRPr lang="es-CO" sz="2292" dirty="0">
              <a:solidFill>
                <a:srgbClr val="000000"/>
              </a:solidFill>
              <a:latin typeface="Arimo Bold"/>
            </a:endParaRPr>
          </a:p>
          <a:p>
            <a:pPr>
              <a:lnSpc>
                <a:spcPts val="4704"/>
              </a:lnSpc>
            </a:pPr>
            <a:r>
              <a:rPr lang="es-CO" sz="3300" dirty="0">
                <a:solidFill>
                  <a:srgbClr val="000000"/>
                </a:solidFill>
                <a:latin typeface="Open Sans Light"/>
              </a:rPr>
              <a:t>P</a:t>
            </a:r>
            <a:r>
              <a:rPr lang="es-CO" sz="3300" dirty="0">
                <a:solidFill>
                  <a:srgbClr val="000000"/>
                </a:solidFill>
                <a:latin typeface="Arimo"/>
              </a:rPr>
              <a:t>ara la vi</a:t>
            </a:r>
            <a:r>
              <a:rPr lang="es-CO" sz="3300" dirty="0">
                <a:solidFill>
                  <a:srgbClr val="000000"/>
                </a:solidFill>
                <a:latin typeface="Open Sans Light"/>
              </a:rPr>
              <a:t>gencia </a:t>
            </a:r>
            <a:r>
              <a:rPr lang="es-CO" sz="3360" dirty="0">
                <a:solidFill>
                  <a:srgbClr val="000000"/>
                </a:solidFill>
                <a:latin typeface="Open Sans Light"/>
              </a:rPr>
              <a:t>2020, se actualizaron siguientes instrumentos: 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1. Código de ética.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2. Manual de Inducción y reinducción.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3. Manual de referencia y contra referencia.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4. Código de Buen Gobierno.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5. Plan Anticorrupción.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6. Actualización de los códigos cie 10 para el ajuste a RIPS en el reporte de la facturación de las consultas médicas.</a:t>
            </a:r>
          </a:p>
          <a:p>
            <a:pPr>
              <a:lnSpc>
                <a:spcPts val="4704"/>
              </a:lnSpc>
            </a:pPr>
            <a:r>
              <a:rPr lang="es-CO" sz="3360" dirty="0">
                <a:solidFill>
                  <a:srgbClr val="000000"/>
                </a:solidFill>
                <a:latin typeface="Open Sans Light"/>
              </a:rPr>
              <a:t>7. Creación de la asociación de usuario con capacitación a los mismos para apoyo a la ESE en la asesoría a los usuarios con concientización de los derechos y deberes de los usuarios.</a:t>
            </a:r>
          </a:p>
          <a:p>
            <a:pPr>
              <a:lnSpc>
                <a:spcPts val="3864"/>
              </a:lnSpc>
            </a:pPr>
            <a:endParaRPr lang="en-US" sz="336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5825" y="1638300"/>
            <a:ext cx="15163800" cy="514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8. Plan de Bienestar laboral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9. Plan de capacitación.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10. Manual de políticas contables.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11. Portafolio de servicios.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12. Programa de auditoria para el mejoramiento de la Calidad.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13. Creación del protocolo de violencia sexual y ruta de atención.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14. Diseño de formato de historias clínicas con adherencia a las guías y resolución 412 del 2000.</a:t>
            </a:r>
          </a:p>
          <a:p>
            <a:pPr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15. Creación del PIC ( plan institucional de capacitaciones año 2019).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67454" y="6781800"/>
            <a:ext cx="3460427" cy="326349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766206">
            <a:off x="1028700" y="8413546"/>
            <a:ext cx="10058400" cy="283703"/>
            <a:chOff x="0" y="0"/>
            <a:chExt cx="22513290" cy="63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513292" cy="635000"/>
            </a:xfrm>
            <a:custGeom>
              <a:avLst/>
              <a:gdLst/>
              <a:ahLst/>
              <a:cxnLst/>
              <a:rect l="l" t="t" r="r" b="b"/>
              <a:pathLst>
                <a:path w="22513292" h="635000">
                  <a:moveTo>
                    <a:pt x="11257280" y="0"/>
                  </a:moveTo>
                  <a:cubicBezTo>
                    <a:pt x="11432540" y="0"/>
                    <a:pt x="11574780" y="142240"/>
                    <a:pt x="11574780" y="317500"/>
                  </a:cubicBezTo>
                  <a:cubicBezTo>
                    <a:pt x="11574780" y="492760"/>
                    <a:pt x="11432540" y="635000"/>
                    <a:pt x="11257280" y="635000"/>
                  </a:cubicBezTo>
                  <a:cubicBezTo>
                    <a:pt x="11082020" y="635000"/>
                    <a:pt x="10939780" y="492760"/>
                    <a:pt x="10939780" y="317500"/>
                  </a:cubicBezTo>
                  <a:cubicBezTo>
                    <a:pt x="10939780" y="142240"/>
                    <a:pt x="11082020" y="0"/>
                    <a:pt x="11257280" y="0"/>
                  </a:cubicBezTo>
                  <a:close/>
                  <a:moveTo>
                    <a:pt x="12204700" y="16510"/>
                  </a:moveTo>
                  <a:cubicBezTo>
                    <a:pt x="12371070" y="16510"/>
                    <a:pt x="12505690" y="151130"/>
                    <a:pt x="12505690" y="317500"/>
                  </a:cubicBezTo>
                  <a:cubicBezTo>
                    <a:pt x="12505690" y="483870"/>
                    <a:pt x="12371070" y="618490"/>
                    <a:pt x="12204700" y="618490"/>
                  </a:cubicBezTo>
                  <a:cubicBezTo>
                    <a:pt x="12038330" y="618490"/>
                    <a:pt x="11903710" y="483870"/>
                    <a:pt x="11903710" y="317500"/>
                  </a:cubicBezTo>
                  <a:cubicBezTo>
                    <a:pt x="11903710" y="151130"/>
                    <a:pt x="12038330" y="16510"/>
                    <a:pt x="12204700" y="16510"/>
                  </a:cubicBezTo>
                  <a:close/>
                  <a:moveTo>
                    <a:pt x="13054330" y="31750"/>
                  </a:moveTo>
                  <a:cubicBezTo>
                    <a:pt x="13211811" y="31750"/>
                    <a:pt x="13340080" y="160020"/>
                    <a:pt x="13340080" y="317500"/>
                  </a:cubicBezTo>
                  <a:cubicBezTo>
                    <a:pt x="13340080" y="474980"/>
                    <a:pt x="13211811" y="603250"/>
                    <a:pt x="13054330" y="603250"/>
                  </a:cubicBezTo>
                  <a:cubicBezTo>
                    <a:pt x="12896850" y="603250"/>
                    <a:pt x="12768580" y="474980"/>
                    <a:pt x="12768580" y="317500"/>
                  </a:cubicBezTo>
                  <a:cubicBezTo>
                    <a:pt x="12768580" y="160020"/>
                    <a:pt x="12896850" y="31750"/>
                    <a:pt x="13054330" y="31750"/>
                  </a:cubicBezTo>
                  <a:close/>
                  <a:moveTo>
                    <a:pt x="13905230" y="48260"/>
                  </a:moveTo>
                  <a:cubicBezTo>
                    <a:pt x="14053820" y="48260"/>
                    <a:pt x="14174470" y="168910"/>
                    <a:pt x="14174470" y="317500"/>
                  </a:cubicBezTo>
                  <a:cubicBezTo>
                    <a:pt x="14174470" y="466090"/>
                    <a:pt x="14053820" y="586740"/>
                    <a:pt x="13905230" y="586740"/>
                  </a:cubicBezTo>
                  <a:cubicBezTo>
                    <a:pt x="13756641" y="586740"/>
                    <a:pt x="13635991" y="466090"/>
                    <a:pt x="13635991" y="317500"/>
                  </a:cubicBezTo>
                  <a:cubicBezTo>
                    <a:pt x="13635991" y="168910"/>
                    <a:pt x="13755371" y="48260"/>
                    <a:pt x="13905230" y="48260"/>
                  </a:cubicBezTo>
                  <a:close/>
                  <a:moveTo>
                    <a:pt x="14754861" y="63500"/>
                  </a:moveTo>
                  <a:cubicBezTo>
                    <a:pt x="14894561" y="63500"/>
                    <a:pt x="15008861" y="177800"/>
                    <a:pt x="15008861" y="317500"/>
                  </a:cubicBezTo>
                  <a:cubicBezTo>
                    <a:pt x="15008861" y="457200"/>
                    <a:pt x="14894561" y="571500"/>
                    <a:pt x="14754861" y="571500"/>
                  </a:cubicBezTo>
                  <a:cubicBezTo>
                    <a:pt x="14615161" y="571500"/>
                    <a:pt x="14500861" y="457200"/>
                    <a:pt x="14500861" y="317500"/>
                  </a:cubicBezTo>
                  <a:cubicBezTo>
                    <a:pt x="14500861" y="177800"/>
                    <a:pt x="14613891" y="63500"/>
                    <a:pt x="14754861" y="63500"/>
                  </a:cubicBezTo>
                  <a:close/>
                  <a:moveTo>
                    <a:pt x="15604491" y="78740"/>
                  </a:moveTo>
                  <a:cubicBezTo>
                    <a:pt x="15736571" y="78740"/>
                    <a:pt x="15843252" y="185420"/>
                    <a:pt x="15843252" y="317500"/>
                  </a:cubicBezTo>
                  <a:cubicBezTo>
                    <a:pt x="15843252" y="449580"/>
                    <a:pt x="15736571" y="554990"/>
                    <a:pt x="15604491" y="554990"/>
                  </a:cubicBezTo>
                  <a:cubicBezTo>
                    <a:pt x="15472411" y="554990"/>
                    <a:pt x="15365730" y="448310"/>
                    <a:pt x="15365730" y="317500"/>
                  </a:cubicBezTo>
                  <a:cubicBezTo>
                    <a:pt x="15365730" y="186690"/>
                    <a:pt x="15472411" y="78740"/>
                    <a:pt x="15604491" y="78740"/>
                  </a:cubicBezTo>
                  <a:close/>
                  <a:moveTo>
                    <a:pt x="16454121" y="95250"/>
                  </a:moveTo>
                  <a:cubicBezTo>
                    <a:pt x="16577311" y="95250"/>
                    <a:pt x="16676371" y="194310"/>
                    <a:pt x="16676371" y="317500"/>
                  </a:cubicBezTo>
                  <a:cubicBezTo>
                    <a:pt x="16676371" y="440690"/>
                    <a:pt x="16577311" y="539750"/>
                    <a:pt x="16454121" y="539750"/>
                  </a:cubicBezTo>
                  <a:cubicBezTo>
                    <a:pt x="16330932" y="539750"/>
                    <a:pt x="16231871" y="440690"/>
                    <a:pt x="16231871" y="317500"/>
                  </a:cubicBezTo>
                  <a:cubicBezTo>
                    <a:pt x="16231871" y="194310"/>
                    <a:pt x="16330932" y="95250"/>
                    <a:pt x="16454121" y="95250"/>
                  </a:cubicBezTo>
                  <a:close/>
                  <a:moveTo>
                    <a:pt x="17303752" y="110490"/>
                  </a:moveTo>
                  <a:cubicBezTo>
                    <a:pt x="17418052" y="110490"/>
                    <a:pt x="17510762" y="203200"/>
                    <a:pt x="17510762" y="317500"/>
                  </a:cubicBezTo>
                  <a:cubicBezTo>
                    <a:pt x="17510762" y="431800"/>
                    <a:pt x="17418052" y="524510"/>
                    <a:pt x="17303752" y="524510"/>
                  </a:cubicBezTo>
                  <a:cubicBezTo>
                    <a:pt x="17189452" y="524510"/>
                    <a:pt x="17096741" y="431800"/>
                    <a:pt x="17096741" y="317500"/>
                  </a:cubicBezTo>
                  <a:cubicBezTo>
                    <a:pt x="17096741" y="203200"/>
                    <a:pt x="17189452" y="110490"/>
                    <a:pt x="17303752" y="110490"/>
                  </a:cubicBezTo>
                  <a:close/>
                  <a:moveTo>
                    <a:pt x="18153382" y="127000"/>
                  </a:moveTo>
                  <a:cubicBezTo>
                    <a:pt x="18258792" y="127000"/>
                    <a:pt x="18343882" y="212090"/>
                    <a:pt x="18343882" y="317500"/>
                  </a:cubicBezTo>
                  <a:cubicBezTo>
                    <a:pt x="18343882" y="422910"/>
                    <a:pt x="18258792" y="508000"/>
                    <a:pt x="18153382" y="508000"/>
                  </a:cubicBezTo>
                  <a:cubicBezTo>
                    <a:pt x="18047971" y="508000"/>
                    <a:pt x="17962882" y="422910"/>
                    <a:pt x="17962882" y="317500"/>
                  </a:cubicBezTo>
                  <a:cubicBezTo>
                    <a:pt x="17962882" y="212090"/>
                    <a:pt x="18047971" y="127000"/>
                    <a:pt x="18153382" y="127000"/>
                  </a:cubicBezTo>
                  <a:close/>
                  <a:moveTo>
                    <a:pt x="19003012" y="142240"/>
                  </a:moveTo>
                  <a:cubicBezTo>
                    <a:pt x="19099532" y="142240"/>
                    <a:pt x="19178273" y="220980"/>
                    <a:pt x="19178273" y="317500"/>
                  </a:cubicBezTo>
                  <a:cubicBezTo>
                    <a:pt x="19178273" y="414020"/>
                    <a:pt x="19099533" y="492760"/>
                    <a:pt x="19003012" y="492760"/>
                  </a:cubicBezTo>
                  <a:cubicBezTo>
                    <a:pt x="18906491" y="492760"/>
                    <a:pt x="18827752" y="414020"/>
                    <a:pt x="18827752" y="317500"/>
                  </a:cubicBezTo>
                  <a:cubicBezTo>
                    <a:pt x="18827752" y="220980"/>
                    <a:pt x="18906491" y="142240"/>
                    <a:pt x="19003012" y="142240"/>
                  </a:cubicBezTo>
                  <a:close/>
                  <a:moveTo>
                    <a:pt x="19853912" y="158750"/>
                  </a:moveTo>
                  <a:cubicBezTo>
                    <a:pt x="19941542" y="158750"/>
                    <a:pt x="20012662" y="229870"/>
                    <a:pt x="20012662" y="317500"/>
                  </a:cubicBezTo>
                  <a:cubicBezTo>
                    <a:pt x="20012662" y="405130"/>
                    <a:pt x="19941542" y="476250"/>
                    <a:pt x="19853912" y="476250"/>
                  </a:cubicBezTo>
                  <a:cubicBezTo>
                    <a:pt x="19766282" y="476250"/>
                    <a:pt x="19695162" y="405130"/>
                    <a:pt x="19695162" y="317500"/>
                  </a:cubicBezTo>
                  <a:cubicBezTo>
                    <a:pt x="19695162" y="229870"/>
                    <a:pt x="19766282" y="158750"/>
                    <a:pt x="19853912" y="158750"/>
                  </a:cubicBezTo>
                  <a:close/>
                  <a:moveTo>
                    <a:pt x="20703542" y="175260"/>
                  </a:moveTo>
                  <a:cubicBezTo>
                    <a:pt x="20782282" y="175260"/>
                    <a:pt x="20845782" y="238760"/>
                    <a:pt x="20845782" y="317500"/>
                  </a:cubicBezTo>
                  <a:cubicBezTo>
                    <a:pt x="20845782" y="396240"/>
                    <a:pt x="20782282" y="459740"/>
                    <a:pt x="20703542" y="459740"/>
                  </a:cubicBezTo>
                  <a:cubicBezTo>
                    <a:pt x="20624803" y="459740"/>
                    <a:pt x="20561303" y="396240"/>
                    <a:pt x="20561303" y="317500"/>
                  </a:cubicBezTo>
                  <a:cubicBezTo>
                    <a:pt x="20560033" y="238760"/>
                    <a:pt x="20624803" y="175260"/>
                    <a:pt x="20703542" y="175260"/>
                  </a:cubicBezTo>
                  <a:close/>
                  <a:moveTo>
                    <a:pt x="21553173" y="190500"/>
                  </a:moveTo>
                  <a:cubicBezTo>
                    <a:pt x="21623023" y="190500"/>
                    <a:pt x="21680173" y="247650"/>
                    <a:pt x="21680173" y="317500"/>
                  </a:cubicBezTo>
                  <a:cubicBezTo>
                    <a:pt x="21680173" y="387350"/>
                    <a:pt x="21623023" y="444500"/>
                    <a:pt x="21553173" y="444500"/>
                  </a:cubicBezTo>
                  <a:cubicBezTo>
                    <a:pt x="21483323" y="444500"/>
                    <a:pt x="21426173" y="387350"/>
                    <a:pt x="21426173" y="317500"/>
                  </a:cubicBezTo>
                  <a:cubicBezTo>
                    <a:pt x="21426173" y="247650"/>
                    <a:pt x="21483323" y="190500"/>
                    <a:pt x="21553173" y="190500"/>
                  </a:cubicBezTo>
                  <a:close/>
                  <a:moveTo>
                    <a:pt x="22402803" y="207010"/>
                  </a:moveTo>
                  <a:cubicBezTo>
                    <a:pt x="22463764" y="207010"/>
                    <a:pt x="22513292" y="256540"/>
                    <a:pt x="22513292" y="317500"/>
                  </a:cubicBezTo>
                  <a:cubicBezTo>
                    <a:pt x="22513292" y="378460"/>
                    <a:pt x="22463762" y="427990"/>
                    <a:pt x="22402803" y="427990"/>
                  </a:cubicBezTo>
                  <a:cubicBezTo>
                    <a:pt x="22341844" y="427990"/>
                    <a:pt x="22292314" y="378460"/>
                    <a:pt x="22292314" y="317500"/>
                  </a:cubicBezTo>
                  <a:cubicBezTo>
                    <a:pt x="22291044" y="256540"/>
                    <a:pt x="22341844" y="207010"/>
                    <a:pt x="22402803" y="207010"/>
                  </a:cubicBezTo>
                  <a:close/>
                  <a:moveTo>
                    <a:pt x="10308593" y="16510"/>
                  </a:moveTo>
                  <a:cubicBezTo>
                    <a:pt x="10474963" y="16510"/>
                    <a:pt x="10609583" y="151130"/>
                    <a:pt x="10609583" y="317500"/>
                  </a:cubicBezTo>
                  <a:cubicBezTo>
                    <a:pt x="10609583" y="483870"/>
                    <a:pt x="10474964" y="618490"/>
                    <a:pt x="10308593" y="618490"/>
                  </a:cubicBezTo>
                  <a:cubicBezTo>
                    <a:pt x="10142223" y="618490"/>
                    <a:pt x="10007600" y="483870"/>
                    <a:pt x="10007600" y="317500"/>
                  </a:cubicBezTo>
                  <a:cubicBezTo>
                    <a:pt x="10007600" y="151130"/>
                    <a:pt x="10142220" y="16510"/>
                    <a:pt x="10308590" y="16510"/>
                  </a:cubicBezTo>
                  <a:close/>
                  <a:moveTo>
                    <a:pt x="9458963" y="31750"/>
                  </a:moveTo>
                  <a:cubicBezTo>
                    <a:pt x="9616443" y="31750"/>
                    <a:pt x="9744713" y="160020"/>
                    <a:pt x="9744713" y="317500"/>
                  </a:cubicBezTo>
                  <a:cubicBezTo>
                    <a:pt x="9744713" y="474980"/>
                    <a:pt x="9616443" y="603250"/>
                    <a:pt x="9458963" y="603250"/>
                  </a:cubicBezTo>
                  <a:cubicBezTo>
                    <a:pt x="9301483" y="603250"/>
                    <a:pt x="9173213" y="474980"/>
                    <a:pt x="9173213" y="317500"/>
                  </a:cubicBezTo>
                  <a:cubicBezTo>
                    <a:pt x="9173213" y="160020"/>
                    <a:pt x="9301483" y="31750"/>
                    <a:pt x="9458963" y="31750"/>
                  </a:cubicBezTo>
                  <a:close/>
                  <a:moveTo>
                    <a:pt x="8609333" y="48260"/>
                  </a:moveTo>
                  <a:cubicBezTo>
                    <a:pt x="8757923" y="48260"/>
                    <a:pt x="8878573" y="168910"/>
                    <a:pt x="8878573" y="317500"/>
                  </a:cubicBezTo>
                  <a:cubicBezTo>
                    <a:pt x="8878573" y="466090"/>
                    <a:pt x="8757923" y="586740"/>
                    <a:pt x="8609333" y="586740"/>
                  </a:cubicBezTo>
                  <a:cubicBezTo>
                    <a:pt x="8460742" y="586740"/>
                    <a:pt x="8340092" y="466090"/>
                    <a:pt x="8340092" y="317500"/>
                  </a:cubicBezTo>
                  <a:cubicBezTo>
                    <a:pt x="8340092" y="168910"/>
                    <a:pt x="8460742" y="48260"/>
                    <a:pt x="8609333" y="48260"/>
                  </a:cubicBezTo>
                  <a:close/>
                  <a:moveTo>
                    <a:pt x="7759700" y="63500"/>
                  </a:moveTo>
                  <a:cubicBezTo>
                    <a:pt x="7899400" y="63500"/>
                    <a:pt x="8013700" y="176530"/>
                    <a:pt x="8013700" y="317500"/>
                  </a:cubicBezTo>
                  <a:cubicBezTo>
                    <a:pt x="8013700" y="458470"/>
                    <a:pt x="7899400" y="571500"/>
                    <a:pt x="7759700" y="571500"/>
                  </a:cubicBezTo>
                  <a:cubicBezTo>
                    <a:pt x="7620000" y="571500"/>
                    <a:pt x="7505700" y="457200"/>
                    <a:pt x="7505700" y="317500"/>
                  </a:cubicBezTo>
                  <a:cubicBezTo>
                    <a:pt x="7505700" y="177800"/>
                    <a:pt x="7618730" y="63500"/>
                    <a:pt x="7759700" y="63500"/>
                  </a:cubicBezTo>
                  <a:close/>
                  <a:moveTo>
                    <a:pt x="6910070" y="78740"/>
                  </a:moveTo>
                  <a:cubicBezTo>
                    <a:pt x="7042150" y="78740"/>
                    <a:pt x="7148830" y="185420"/>
                    <a:pt x="7148830" y="317500"/>
                  </a:cubicBezTo>
                  <a:cubicBezTo>
                    <a:pt x="7148830" y="449580"/>
                    <a:pt x="7042149" y="554990"/>
                    <a:pt x="6910070" y="554990"/>
                  </a:cubicBezTo>
                  <a:cubicBezTo>
                    <a:pt x="6777990" y="554990"/>
                    <a:pt x="6672580" y="448310"/>
                    <a:pt x="6672580" y="317500"/>
                  </a:cubicBezTo>
                  <a:cubicBezTo>
                    <a:pt x="6672580" y="186690"/>
                    <a:pt x="6777989" y="78740"/>
                    <a:pt x="6910070" y="78740"/>
                  </a:cubicBezTo>
                  <a:close/>
                  <a:moveTo>
                    <a:pt x="6059170" y="95250"/>
                  </a:moveTo>
                  <a:cubicBezTo>
                    <a:pt x="6182360" y="95250"/>
                    <a:pt x="6281420" y="194310"/>
                    <a:pt x="6281420" y="317500"/>
                  </a:cubicBezTo>
                  <a:cubicBezTo>
                    <a:pt x="6281420" y="440690"/>
                    <a:pt x="6182360" y="539750"/>
                    <a:pt x="6059170" y="539750"/>
                  </a:cubicBezTo>
                  <a:cubicBezTo>
                    <a:pt x="5935980" y="539750"/>
                    <a:pt x="5836920" y="440690"/>
                    <a:pt x="5836920" y="317500"/>
                  </a:cubicBezTo>
                  <a:cubicBezTo>
                    <a:pt x="5836920" y="194310"/>
                    <a:pt x="5937250" y="95250"/>
                    <a:pt x="6059170" y="95250"/>
                  </a:cubicBezTo>
                  <a:close/>
                  <a:moveTo>
                    <a:pt x="5209540" y="111760"/>
                  </a:moveTo>
                  <a:cubicBezTo>
                    <a:pt x="5323840" y="111760"/>
                    <a:pt x="5415280" y="204470"/>
                    <a:pt x="5415280" y="317500"/>
                  </a:cubicBezTo>
                  <a:cubicBezTo>
                    <a:pt x="5415280" y="431800"/>
                    <a:pt x="5322570" y="523240"/>
                    <a:pt x="5209540" y="523240"/>
                  </a:cubicBezTo>
                  <a:cubicBezTo>
                    <a:pt x="5095240" y="523240"/>
                    <a:pt x="5003800" y="430530"/>
                    <a:pt x="5003800" y="317500"/>
                  </a:cubicBezTo>
                  <a:cubicBezTo>
                    <a:pt x="5003800" y="203200"/>
                    <a:pt x="5096509" y="111760"/>
                    <a:pt x="5209540" y="111760"/>
                  </a:cubicBezTo>
                  <a:close/>
                  <a:moveTo>
                    <a:pt x="4359910" y="127000"/>
                  </a:moveTo>
                  <a:cubicBezTo>
                    <a:pt x="4465320" y="127000"/>
                    <a:pt x="4550410" y="212090"/>
                    <a:pt x="4550410" y="317500"/>
                  </a:cubicBezTo>
                  <a:cubicBezTo>
                    <a:pt x="4550410" y="422910"/>
                    <a:pt x="4465320" y="508000"/>
                    <a:pt x="4359910" y="508000"/>
                  </a:cubicBezTo>
                  <a:cubicBezTo>
                    <a:pt x="4254500" y="508000"/>
                    <a:pt x="4169410" y="422910"/>
                    <a:pt x="4169410" y="317500"/>
                  </a:cubicBezTo>
                  <a:cubicBezTo>
                    <a:pt x="4169410" y="212090"/>
                    <a:pt x="4254500" y="127000"/>
                    <a:pt x="4359910" y="127000"/>
                  </a:cubicBezTo>
                  <a:close/>
                  <a:moveTo>
                    <a:pt x="3510280" y="142240"/>
                  </a:moveTo>
                  <a:cubicBezTo>
                    <a:pt x="3606800" y="142240"/>
                    <a:pt x="3685540" y="220980"/>
                    <a:pt x="3685540" y="317500"/>
                  </a:cubicBezTo>
                  <a:cubicBezTo>
                    <a:pt x="3685540" y="414020"/>
                    <a:pt x="3606800" y="492760"/>
                    <a:pt x="3510280" y="492760"/>
                  </a:cubicBezTo>
                  <a:cubicBezTo>
                    <a:pt x="3413760" y="492760"/>
                    <a:pt x="3335020" y="414020"/>
                    <a:pt x="3335020" y="317500"/>
                  </a:cubicBezTo>
                  <a:cubicBezTo>
                    <a:pt x="3335020" y="220980"/>
                    <a:pt x="3413760" y="142240"/>
                    <a:pt x="3510280" y="142240"/>
                  </a:cubicBezTo>
                  <a:close/>
                  <a:moveTo>
                    <a:pt x="2660650" y="158750"/>
                  </a:moveTo>
                  <a:cubicBezTo>
                    <a:pt x="2748280" y="158750"/>
                    <a:pt x="2819400" y="229870"/>
                    <a:pt x="2819400" y="317500"/>
                  </a:cubicBezTo>
                  <a:cubicBezTo>
                    <a:pt x="2819400" y="405130"/>
                    <a:pt x="2748280" y="476250"/>
                    <a:pt x="2660650" y="476250"/>
                  </a:cubicBezTo>
                  <a:cubicBezTo>
                    <a:pt x="2573020" y="476250"/>
                    <a:pt x="2501900" y="405130"/>
                    <a:pt x="2501900" y="317500"/>
                  </a:cubicBezTo>
                  <a:cubicBezTo>
                    <a:pt x="2501900" y="229870"/>
                    <a:pt x="2573020" y="158750"/>
                    <a:pt x="2660650" y="158750"/>
                  </a:cubicBezTo>
                  <a:close/>
                  <a:moveTo>
                    <a:pt x="1811020" y="175260"/>
                  </a:moveTo>
                  <a:cubicBezTo>
                    <a:pt x="1889760" y="175260"/>
                    <a:pt x="1953260" y="238760"/>
                    <a:pt x="1953260" y="317500"/>
                  </a:cubicBezTo>
                  <a:cubicBezTo>
                    <a:pt x="1953260" y="396240"/>
                    <a:pt x="1889760" y="459740"/>
                    <a:pt x="1811020" y="459740"/>
                  </a:cubicBezTo>
                  <a:cubicBezTo>
                    <a:pt x="1732280" y="459740"/>
                    <a:pt x="1668780" y="396240"/>
                    <a:pt x="1668780" y="317500"/>
                  </a:cubicBezTo>
                  <a:cubicBezTo>
                    <a:pt x="1667510" y="238760"/>
                    <a:pt x="1732280" y="175260"/>
                    <a:pt x="1811020" y="175260"/>
                  </a:cubicBezTo>
                  <a:close/>
                  <a:moveTo>
                    <a:pt x="961390" y="190500"/>
                  </a:moveTo>
                  <a:cubicBezTo>
                    <a:pt x="1031240" y="190500"/>
                    <a:pt x="1088390" y="247650"/>
                    <a:pt x="1088390" y="317500"/>
                  </a:cubicBezTo>
                  <a:cubicBezTo>
                    <a:pt x="1088390" y="387350"/>
                    <a:pt x="1031240" y="444500"/>
                    <a:pt x="961390" y="444500"/>
                  </a:cubicBezTo>
                  <a:cubicBezTo>
                    <a:pt x="891540" y="444500"/>
                    <a:pt x="834390" y="387350"/>
                    <a:pt x="834390" y="317500"/>
                  </a:cubicBezTo>
                  <a:cubicBezTo>
                    <a:pt x="834390" y="247650"/>
                    <a:pt x="890270" y="190500"/>
                    <a:pt x="961390" y="190500"/>
                  </a:cubicBezTo>
                  <a:close/>
                  <a:moveTo>
                    <a:pt x="110490" y="207010"/>
                  </a:moveTo>
                  <a:cubicBezTo>
                    <a:pt x="171450" y="207010"/>
                    <a:pt x="222250" y="256540"/>
                    <a:pt x="222250" y="317500"/>
                  </a:cubicBezTo>
                  <a:cubicBezTo>
                    <a:pt x="222250" y="378460"/>
                    <a:pt x="172720" y="427990"/>
                    <a:pt x="110490" y="427990"/>
                  </a:cubicBezTo>
                  <a:cubicBezTo>
                    <a:pt x="49530" y="427990"/>
                    <a:pt x="0" y="378460"/>
                    <a:pt x="0" y="317500"/>
                  </a:cubicBezTo>
                  <a:cubicBezTo>
                    <a:pt x="0" y="256540"/>
                    <a:pt x="49530" y="207010"/>
                    <a:pt x="110490" y="2070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766206">
            <a:off x="7709864" y="1715370"/>
            <a:ext cx="10058400" cy="283703"/>
            <a:chOff x="0" y="0"/>
            <a:chExt cx="22513290" cy="63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513292" cy="635000"/>
            </a:xfrm>
            <a:custGeom>
              <a:avLst/>
              <a:gdLst/>
              <a:ahLst/>
              <a:cxnLst/>
              <a:rect l="l" t="t" r="r" b="b"/>
              <a:pathLst>
                <a:path w="22513292" h="635000">
                  <a:moveTo>
                    <a:pt x="11257280" y="0"/>
                  </a:moveTo>
                  <a:cubicBezTo>
                    <a:pt x="11432540" y="0"/>
                    <a:pt x="11574780" y="142240"/>
                    <a:pt x="11574780" y="317500"/>
                  </a:cubicBezTo>
                  <a:cubicBezTo>
                    <a:pt x="11574780" y="492760"/>
                    <a:pt x="11432540" y="635000"/>
                    <a:pt x="11257280" y="635000"/>
                  </a:cubicBezTo>
                  <a:cubicBezTo>
                    <a:pt x="11082020" y="635000"/>
                    <a:pt x="10939780" y="492760"/>
                    <a:pt x="10939780" y="317500"/>
                  </a:cubicBezTo>
                  <a:cubicBezTo>
                    <a:pt x="10939780" y="142240"/>
                    <a:pt x="11082020" y="0"/>
                    <a:pt x="11257280" y="0"/>
                  </a:cubicBezTo>
                  <a:close/>
                  <a:moveTo>
                    <a:pt x="12204700" y="16510"/>
                  </a:moveTo>
                  <a:cubicBezTo>
                    <a:pt x="12371070" y="16510"/>
                    <a:pt x="12505690" y="151130"/>
                    <a:pt x="12505690" y="317500"/>
                  </a:cubicBezTo>
                  <a:cubicBezTo>
                    <a:pt x="12505690" y="483870"/>
                    <a:pt x="12371070" y="618490"/>
                    <a:pt x="12204700" y="618490"/>
                  </a:cubicBezTo>
                  <a:cubicBezTo>
                    <a:pt x="12038330" y="618490"/>
                    <a:pt x="11903710" y="483870"/>
                    <a:pt x="11903710" y="317500"/>
                  </a:cubicBezTo>
                  <a:cubicBezTo>
                    <a:pt x="11903710" y="151130"/>
                    <a:pt x="12038330" y="16510"/>
                    <a:pt x="12204700" y="16510"/>
                  </a:cubicBezTo>
                  <a:close/>
                  <a:moveTo>
                    <a:pt x="13054330" y="31750"/>
                  </a:moveTo>
                  <a:cubicBezTo>
                    <a:pt x="13211811" y="31750"/>
                    <a:pt x="13340080" y="160020"/>
                    <a:pt x="13340080" y="317500"/>
                  </a:cubicBezTo>
                  <a:cubicBezTo>
                    <a:pt x="13340080" y="474980"/>
                    <a:pt x="13211811" y="603250"/>
                    <a:pt x="13054330" y="603250"/>
                  </a:cubicBezTo>
                  <a:cubicBezTo>
                    <a:pt x="12896850" y="603250"/>
                    <a:pt x="12768580" y="474980"/>
                    <a:pt x="12768580" y="317500"/>
                  </a:cubicBezTo>
                  <a:cubicBezTo>
                    <a:pt x="12768580" y="160020"/>
                    <a:pt x="12896850" y="31750"/>
                    <a:pt x="13054330" y="31750"/>
                  </a:cubicBezTo>
                  <a:close/>
                  <a:moveTo>
                    <a:pt x="13905230" y="48260"/>
                  </a:moveTo>
                  <a:cubicBezTo>
                    <a:pt x="14053820" y="48260"/>
                    <a:pt x="14174470" y="168910"/>
                    <a:pt x="14174470" y="317500"/>
                  </a:cubicBezTo>
                  <a:cubicBezTo>
                    <a:pt x="14174470" y="466090"/>
                    <a:pt x="14053820" y="586740"/>
                    <a:pt x="13905230" y="586740"/>
                  </a:cubicBezTo>
                  <a:cubicBezTo>
                    <a:pt x="13756641" y="586740"/>
                    <a:pt x="13635991" y="466090"/>
                    <a:pt x="13635991" y="317500"/>
                  </a:cubicBezTo>
                  <a:cubicBezTo>
                    <a:pt x="13635991" y="168910"/>
                    <a:pt x="13755371" y="48260"/>
                    <a:pt x="13905230" y="48260"/>
                  </a:cubicBezTo>
                  <a:close/>
                  <a:moveTo>
                    <a:pt x="14754861" y="63500"/>
                  </a:moveTo>
                  <a:cubicBezTo>
                    <a:pt x="14894561" y="63500"/>
                    <a:pt x="15008861" y="177800"/>
                    <a:pt x="15008861" y="317500"/>
                  </a:cubicBezTo>
                  <a:cubicBezTo>
                    <a:pt x="15008861" y="457200"/>
                    <a:pt x="14894561" y="571500"/>
                    <a:pt x="14754861" y="571500"/>
                  </a:cubicBezTo>
                  <a:cubicBezTo>
                    <a:pt x="14615161" y="571500"/>
                    <a:pt x="14500861" y="457200"/>
                    <a:pt x="14500861" y="317500"/>
                  </a:cubicBezTo>
                  <a:cubicBezTo>
                    <a:pt x="14500861" y="177800"/>
                    <a:pt x="14613891" y="63500"/>
                    <a:pt x="14754861" y="63500"/>
                  </a:cubicBezTo>
                  <a:close/>
                  <a:moveTo>
                    <a:pt x="15604491" y="78740"/>
                  </a:moveTo>
                  <a:cubicBezTo>
                    <a:pt x="15736571" y="78740"/>
                    <a:pt x="15843252" y="185420"/>
                    <a:pt x="15843252" y="317500"/>
                  </a:cubicBezTo>
                  <a:cubicBezTo>
                    <a:pt x="15843252" y="449580"/>
                    <a:pt x="15736571" y="554990"/>
                    <a:pt x="15604491" y="554990"/>
                  </a:cubicBezTo>
                  <a:cubicBezTo>
                    <a:pt x="15472411" y="554990"/>
                    <a:pt x="15365730" y="448310"/>
                    <a:pt x="15365730" y="317500"/>
                  </a:cubicBezTo>
                  <a:cubicBezTo>
                    <a:pt x="15365730" y="186690"/>
                    <a:pt x="15472411" y="78740"/>
                    <a:pt x="15604491" y="78740"/>
                  </a:cubicBezTo>
                  <a:close/>
                  <a:moveTo>
                    <a:pt x="16454121" y="95250"/>
                  </a:moveTo>
                  <a:cubicBezTo>
                    <a:pt x="16577311" y="95250"/>
                    <a:pt x="16676371" y="194310"/>
                    <a:pt x="16676371" y="317500"/>
                  </a:cubicBezTo>
                  <a:cubicBezTo>
                    <a:pt x="16676371" y="440690"/>
                    <a:pt x="16577311" y="539750"/>
                    <a:pt x="16454121" y="539750"/>
                  </a:cubicBezTo>
                  <a:cubicBezTo>
                    <a:pt x="16330932" y="539750"/>
                    <a:pt x="16231871" y="440690"/>
                    <a:pt x="16231871" y="317500"/>
                  </a:cubicBezTo>
                  <a:cubicBezTo>
                    <a:pt x="16231871" y="194310"/>
                    <a:pt x="16330932" y="95250"/>
                    <a:pt x="16454121" y="95250"/>
                  </a:cubicBezTo>
                  <a:close/>
                  <a:moveTo>
                    <a:pt x="17303752" y="110490"/>
                  </a:moveTo>
                  <a:cubicBezTo>
                    <a:pt x="17418052" y="110490"/>
                    <a:pt x="17510762" y="203200"/>
                    <a:pt x="17510762" y="317500"/>
                  </a:cubicBezTo>
                  <a:cubicBezTo>
                    <a:pt x="17510762" y="431800"/>
                    <a:pt x="17418052" y="524510"/>
                    <a:pt x="17303752" y="524510"/>
                  </a:cubicBezTo>
                  <a:cubicBezTo>
                    <a:pt x="17189452" y="524510"/>
                    <a:pt x="17096741" y="431800"/>
                    <a:pt x="17096741" y="317500"/>
                  </a:cubicBezTo>
                  <a:cubicBezTo>
                    <a:pt x="17096741" y="203200"/>
                    <a:pt x="17189452" y="110490"/>
                    <a:pt x="17303752" y="110490"/>
                  </a:cubicBezTo>
                  <a:close/>
                  <a:moveTo>
                    <a:pt x="18153382" y="127000"/>
                  </a:moveTo>
                  <a:cubicBezTo>
                    <a:pt x="18258792" y="127000"/>
                    <a:pt x="18343882" y="212090"/>
                    <a:pt x="18343882" y="317500"/>
                  </a:cubicBezTo>
                  <a:cubicBezTo>
                    <a:pt x="18343882" y="422910"/>
                    <a:pt x="18258792" y="508000"/>
                    <a:pt x="18153382" y="508000"/>
                  </a:cubicBezTo>
                  <a:cubicBezTo>
                    <a:pt x="18047971" y="508000"/>
                    <a:pt x="17962882" y="422910"/>
                    <a:pt x="17962882" y="317500"/>
                  </a:cubicBezTo>
                  <a:cubicBezTo>
                    <a:pt x="17962882" y="212090"/>
                    <a:pt x="18047971" y="127000"/>
                    <a:pt x="18153382" y="127000"/>
                  </a:cubicBezTo>
                  <a:close/>
                  <a:moveTo>
                    <a:pt x="19003012" y="142240"/>
                  </a:moveTo>
                  <a:cubicBezTo>
                    <a:pt x="19099532" y="142240"/>
                    <a:pt x="19178273" y="220980"/>
                    <a:pt x="19178273" y="317500"/>
                  </a:cubicBezTo>
                  <a:cubicBezTo>
                    <a:pt x="19178273" y="414020"/>
                    <a:pt x="19099533" y="492760"/>
                    <a:pt x="19003012" y="492760"/>
                  </a:cubicBezTo>
                  <a:cubicBezTo>
                    <a:pt x="18906491" y="492760"/>
                    <a:pt x="18827752" y="414020"/>
                    <a:pt x="18827752" y="317500"/>
                  </a:cubicBezTo>
                  <a:cubicBezTo>
                    <a:pt x="18827752" y="220980"/>
                    <a:pt x="18906491" y="142240"/>
                    <a:pt x="19003012" y="142240"/>
                  </a:cubicBezTo>
                  <a:close/>
                  <a:moveTo>
                    <a:pt x="19853912" y="158750"/>
                  </a:moveTo>
                  <a:cubicBezTo>
                    <a:pt x="19941542" y="158750"/>
                    <a:pt x="20012662" y="229870"/>
                    <a:pt x="20012662" y="317500"/>
                  </a:cubicBezTo>
                  <a:cubicBezTo>
                    <a:pt x="20012662" y="405130"/>
                    <a:pt x="19941542" y="476250"/>
                    <a:pt x="19853912" y="476250"/>
                  </a:cubicBezTo>
                  <a:cubicBezTo>
                    <a:pt x="19766282" y="476250"/>
                    <a:pt x="19695162" y="405130"/>
                    <a:pt x="19695162" y="317500"/>
                  </a:cubicBezTo>
                  <a:cubicBezTo>
                    <a:pt x="19695162" y="229870"/>
                    <a:pt x="19766282" y="158750"/>
                    <a:pt x="19853912" y="158750"/>
                  </a:cubicBezTo>
                  <a:close/>
                  <a:moveTo>
                    <a:pt x="20703542" y="175260"/>
                  </a:moveTo>
                  <a:cubicBezTo>
                    <a:pt x="20782282" y="175260"/>
                    <a:pt x="20845782" y="238760"/>
                    <a:pt x="20845782" y="317500"/>
                  </a:cubicBezTo>
                  <a:cubicBezTo>
                    <a:pt x="20845782" y="396240"/>
                    <a:pt x="20782282" y="459740"/>
                    <a:pt x="20703542" y="459740"/>
                  </a:cubicBezTo>
                  <a:cubicBezTo>
                    <a:pt x="20624803" y="459740"/>
                    <a:pt x="20561303" y="396240"/>
                    <a:pt x="20561303" y="317500"/>
                  </a:cubicBezTo>
                  <a:cubicBezTo>
                    <a:pt x="20560033" y="238760"/>
                    <a:pt x="20624803" y="175260"/>
                    <a:pt x="20703542" y="175260"/>
                  </a:cubicBezTo>
                  <a:close/>
                  <a:moveTo>
                    <a:pt x="21553173" y="190500"/>
                  </a:moveTo>
                  <a:cubicBezTo>
                    <a:pt x="21623023" y="190500"/>
                    <a:pt x="21680173" y="247650"/>
                    <a:pt x="21680173" y="317500"/>
                  </a:cubicBezTo>
                  <a:cubicBezTo>
                    <a:pt x="21680173" y="387350"/>
                    <a:pt x="21623023" y="444500"/>
                    <a:pt x="21553173" y="444500"/>
                  </a:cubicBezTo>
                  <a:cubicBezTo>
                    <a:pt x="21483323" y="444500"/>
                    <a:pt x="21426173" y="387350"/>
                    <a:pt x="21426173" y="317500"/>
                  </a:cubicBezTo>
                  <a:cubicBezTo>
                    <a:pt x="21426173" y="247650"/>
                    <a:pt x="21483323" y="190500"/>
                    <a:pt x="21553173" y="190500"/>
                  </a:cubicBezTo>
                  <a:close/>
                  <a:moveTo>
                    <a:pt x="22402803" y="207010"/>
                  </a:moveTo>
                  <a:cubicBezTo>
                    <a:pt x="22463764" y="207010"/>
                    <a:pt x="22513292" y="256540"/>
                    <a:pt x="22513292" y="317500"/>
                  </a:cubicBezTo>
                  <a:cubicBezTo>
                    <a:pt x="22513292" y="378460"/>
                    <a:pt x="22463762" y="427990"/>
                    <a:pt x="22402803" y="427990"/>
                  </a:cubicBezTo>
                  <a:cubicBezTo>
                    <a:pt x="22341844" y="427990"/>
                    <a:pt x="22292314" y="378460"/>
                    <a:pt x="22292314" y="317500"/>
                  </a:cubicBezTo>
                  <a:cubicBezTo>
                    <a:pt x="22291044" y="256540"/>
                    <a:pt x="22341844" y="207010"/>
                    <a:pt x="22402803" y="207010"/>
                  </a:cubicBezTo>
                  <a:close/>
                  <a:moveTo>
                    <a:pt x="10308593" y="16510"/>
                  </a:moveTo>
                  <a:cubicBezTo>
                    <a:pt x="10474963" y="16510"/>
                    <a:pt x="10609583" y="151130"/>
                    <a:pt x="10609583" y="317500"/>
                  </a:cubicBezTo>
                  <a:cubicBezTo>
                    <a:pt x="10609583" y="483870"/>
                    <a:pt x="10474964" y="618490"/>
                    <a:pt x="10308593" y="618490"/>
                  </a:cubicBezTo>
                  <a:cubicBezTo>
                    <a:pt x="10142223" y="618490"/>
                    <a:pt x="10007600" y="483870"/>
                    <a:pt x="10007600" y="317500"/>
                  </a:cubicBezTo>
                  <a:cubicBezTo>
                    <a:pt x="10007600" y="151130"/>
                    <a:pt x="10142220" y="16510"/>
                    <a:pt x="10308590" y="16510"/>
                  </a:cubicBezTo>
                  <a:close/>
                  <a:moveTo>
                    <a:pt x="9458963" y="31750"/>
                  </a:moveTo>
                  <a:cubicBezTo>
                    <a:pt x="9616443" y="31750"/>
                    <a:pt x="9744713" y="160020"/>
                    <a:pt x="9744713" y="317500"/>
                  </a:cubicBezTo>
                  <a:cubicBezTo>
                    <a:pt x="9744713" y="474980"/>
                    <a:pt x="9616443" y="603250"/>
                    <a:pt x="9458963" y="603250"/>
                  </a:cubicBezTo>
                  <a:cubicBezTo>
                    <a:pt x="9301483" y="603250"/>
                    <a:pt x="9173213" y="474980"/>
                    <a:pt x="9173213" y="317500"/>
                  </a:cubicBezTo>
                  <a:cubicBezTo>
                    <a:pt x="9173213" y="160020"/>
                    <a:pt x="9301483" y="31750"/>
                    <a:pt x="9458963" y="31750"/>
                  </a:cubicBezTo>
                  <a:close/>
                  <a:moveTo>
                    <a:pt x="8609333" y="48260"/>
                  </a:moveTo>
                  <a:cubicBezTo>
                    <a:pt x="8757923" y="48260"/>
                    <a:pt x="8878573" y="168910"/>
                    <a:pt x="8878573" y="317500"/>
                  </a:cubicBezTo>
                  <a:cubicBezTo>
                    <a:pt x="8878573" y="466090"/>
                    <a:pt x="8757923" y="586740"/>
                    <a:pt x="8609333" y="586740"/>
                  </a:cubicBezTo>
                  <a:cubicBezTo>
                    <a:pt x="8460742" y="586740"/>
                    <a:pt x="8340092" y="466090"/>
                    <a:pt x="8340092" y="317500"/>
                  </a:cubicBezTo>
                  <a:cubicBezTo>
                    <a:pt x="8340092" y="168910"/>
                    <a:pt x="8460742" y="48260"/>
                    <a:pt x="8609333" y="48260"/>
                  </a:cubicBezTo>
                  <a:close/>
                  <a:moveTo>
                    <a:pt x="7759700" y="63500"/>
                  </a:moveTo>
                  <a:cubicBezTo>
                    <a:pt x="7899400" y="63500"/>
                    <a:pt x="8013700" y="176530"/>
                    <a:pt x="8013700" y="317500"/>
                  </a:cubicBezTo>
                  <a:cubicBezTo>
                    <a:pt x="8013700" y="458470"/>
                    <a:pt x="7899400" y="571500"/>
                    <a:pt x="7759700" y="571500"/>
                  </a:cubicBezTo>
                  <a:cubicBezTo>
                    <a:pt x="7620000" y="571500"/>
                    <a:pt x="7505700" y="457200"/>
                    <a:pt x="7505700" y="317500"/>
                  </a:cubicBezTo>
                  <a:cubicBezTo>
                    <a:pt x="7505700" y="177800"/>
                    <a:pt x="7618730" y="63500"/>
                    <a:pt x="7759700" y="63500"/>
                  </a:cubicBezTo>
                  <a:close/>
                  <a:moveTo>
                    <a:pt x="6910070" y="78740"/>
                  </a:moveTo>
                  <a:cubicBezTo>
                    <a:pt x="7042150" y="78740"/>
                    <a:pt x="7148830" y="185420"/>
                    <a:pt x="7148830" y="317500"/>
                  </a:cubicBezTo>
                  <a:cubicBezTo>
                    <a:pt x="7148830" y="449580"/>
                    <a:pt x="7042149" y="554990"/>
                    <a:pt x="6910070" y="554990"/>
                  </a:cubicBezTo>
                  <a:cubicBezTo>
                    <a:pt x="6777990" y="554990"/>
                    <a:pt x="6672580" y="448310"/>
                    <a:pt x="6672580" y="317500"/>
                  </a:cubicBezTo>
                  <a:cubicBezTo>
                    <a:pt x="6672580" y="186690"/>
                    <a:pt x="6777989" y="78740"/>
                    <a:pt x="6910070" y="78740"/>
                  </a:cubicBezTo>
                  <a:close/>
                  <a:moveTo>
                    <a:pt x="6059170" y="95250"/>
                  </a:moveTo>
                  <a:cubicBezTo>
                    <a:pt x="6182360" y="95250"/>
                    <a:pt x="6281420" y="194310"/>
                    <a:pt x="6281420" y="317500"/>
                  </a:cubicBezTo>
                  <a:cubicBezTo>
                    <a:pt x="6281420" y="440690"/>
                    <a:pt x="6182360" y="539750"/>
                    <a:pt x="6059170" y="539750"/>
                  </a:cubicBezTo>
                  <a:cubicBezTo>
                    <a:pt x="5935980" y="539750"/>
                    <a:pt x="5836920" y="440690"/>
                    <a:pt x="5836920" y="317500"/>
                  </a:cubicBezTo>
                  <a:cubicBezTo>
                    <a:pt x="5836920" y="194310"/>
                    <a:pt x="5937250" y="95250"/>
                    <a:pt x="6059170" y="95250"/>
                  </a:cubicBezTo>
                  <a:close/>
                  <a:moveTo>
                    <a:pt x="5209540" y="111760"/>
                  </a:moveTo>
                  <a:cubicBezTo>
                    <a:pt x="5323840" y="111760"/>
                    <a:pt x="5415280" y="204470"/>
                    <a:pt x="5415280" y="317500"/>
                  </a:cubicBezTo>
                  <a:cubicBezTo>
                    <a:pt x="5415280" y="431800"/>
                    <a:pt x="5322570" y="523240"/>
                    <a:pt x="5209540" y="523240"/>
                  </a:cubicBezTo>
                  <a:cubicBezTo>
                    <a:pt x="5095240" y="523240"/>
                    <a:pt x="5003800" y="430530"/>
                    <a:pt x="5003800" y="317500"/>
                  </a:cubicBezTo>
                  <a:cubicBezTo>
                    <a:pt x="5003800" y="203200"/>
                    <a:pt x="5096509" y="111760"/>
                    <a:pt x="5209540" y="111760"/>
                  </a:cubicBezTo>
                  <a:close/>
                  <a:moveTo>
                    <a:pt x="4359910" y="127000"/>
                  </a:moveTo>
                  <a:cubicBezTo>
                    <a:pt x="4465320" y="127000"/>
                    <a:pt x="4550410" y="212090"/>
                    <a:pt x="4550410" y="317500"/>
                  </a:cubicBezTo>
                  <a:cubicBezTo>
                    <a:pt x="4550410" y="422910"/>
                    <a:pt x="4465320" y="508000"/>
                    <a:pt x="4359910" y="508000"/>
                  </a:cubicBezTo>
                  <a:cubicBezTo>
                    <a:pt x="4254500" y="508000"/>
                    <a:pt x="4169410" y="422910"/>
                    <a:pt x="4169410" y="317500"/>
                  </a:cubicBezTo>
                  <a:cubicBezTo>
                    <a:pt x="4169410" y="212090"/>
                    <a:pt x="4254500" y="127000"/>
                    <a:pt x="4359910" y="127000"/>
                  </a:cubicBezTo>
                  <a:close/>
                  <a:moveTo>
                    <a:pt x="3510280" y="142240"/>
                  </a:moveTo>
                  <a:cubicBezTo>
                    <a:pt x="3606800" y="142240"/>
                    <a:pt x="3685540" y="220980"/>
                    <a:pt x="3685540" y="317500"/>
                  </a:cubicBezTo>
                  <a:cubicBezTo>
                    <a:pt x="3685540" y="414020"/>
                    <a:pt x="3606800" y="492760"/>
                    <a:pt x="3510280" y="492760"/>
                  </a:cubicBezTo>
                  <a:cubicBezTo>
                    <a:pt x="3413760" y="492760"/>
                    <a:pt x="3335020" y="414020"/>
                    <a:pt x="3335020" y="317500"/>
                  </a:cubicBezTo>
                  <a:cubicBezTo>
                    <a:pt x="3335020" y="220980"/>
                    <a:pt x="3413760" y="142240"/>
                    <a:pt x="3510280" y="142240"/>
                  </a:cubicBezTo>
                  <a:close/>
                  <a:moveTo>
                    <a:pt x="2660650" y="158750"/>
                  </a:moveTo>
                  <a:cubicBezTo>
                    <a:pt x="2748280" y="158750"/>
                    <a:pt x="2819400" y="229870"/>
                    <a:pt x="2819400" y="317500"/>
                  </a:cubicBezTo>
                  <a:cubicBezTo>
                    <a:pt x="2819400" y="405130"/>
                    <a:pt x="2748280" y="476250"/>
                    <a:pt x="2660650" y="476250"/>
                  </a:cubicBezTo>
                  <a:cubicBezTo>
                    <a:pt x="2573020" y="476250"/>
                    <a:pt x="2501900" y="405130"/>
                    <a:pt x="2501900" y="317500"/>
                  </a:cubicBezTo>
                  <a:cubicBezTo>
                    <a:pt x="2501900" y="229870"/>
                    <a:pt x="2573020" y="158750"/>
                    <a:pt x="2660650" y="158750"/>
                  </a:cubicBezTo>
                  <a:close/>
                  <a:moveTo>
                    <a:pt x="1811020" y="175260"/>
                  </a:moveTo>
                  <a:cubicBezTo>
                    <a:pt x="1889760" y="175260"/>
                    <a:pt x="1953260" y="238760"/>
                    <a:pt x="1953260" y="317500"/>
                  </a:cubicBezTo>
                  <a:cubicBezTo>
                    <a:pt x="1953260" y="396240"/>
                    <a:pt x="1889760" y="459740"/>
                    <a:pt x="1811020" y="459740"/>
                  </a:cubicBezTo>
                  <a:cubicBezTo>
                    <a:pt x="1732280" y="459740"/>
                    <a:pt x="1668780" y="396240"/>
                    <a:pt x="1668780" y="317500"/>
                  </a:cubicBezTo>
                  <a:cubicBezTo>
                    <a:pt x="1667510" y="238760"/>
                    <a:pt x="1732280" y="175260"/>
                    <a:pt x="1811020" y="175260"/>
                  </a:cubicBezTo>
                  <a:close/>
                  <a:moveTo>
                    <a:pt x="961390" y="190500"/>
                  </a:moveTo>
                  <a:cubicBezTo>
                    <a:pt x="1031240" y="190500"/>
                    <a:pt x="1088390" y="247650"/>
                    <a:pt x="1088390" y="317500"/>
                  </a:cubicBezTo>
                  <a:cubicBezTo>
                    <a:pt x="1088390" y="387350"/>
                    <a:pt x="1031240" y="444500"/>
                    <a:pt x="961390" y="444500"/>
                  </a:cubicBezTo>
                  <a:cubicBezTo>
                    <a:pt x="891540" y="444500"/>
                    <a:pt x="834390" y="387350"/>
                    <a:pt x="834390" y="317500"/>
                  </a:cubicBezTo>
                  <a:cubicBezTo>
                    <a:pt x="834390" y="247650"/>
                    <a:pt x="890270" y="190500"/>
                    <a:pt x="961390" y="190500"/>
                  </a:cubicBezTo>
                  <a:close/>
                  <a:moveTo>
                    <a:pt x="110490" y="207010"/>
                  </a:moveTo>
                  <a:cubicBezTo>
                    <a:pt x="171450" y="207010"/>
                    <a:pt x="222250" y="256540"/>
                    <a:pt x="222250" y="317500"/>
                  </a:cubicBezTo>
                  <a:cubicBezTo>
                    <a:pt x="222250" y="378460"/>
                    <a:pt x="172720" y="427990"/>
                    <a:pt x="110490" y="427990"/>
                  </a:cubicBezTo>
                  <a:cubicBezTo>
                    <a:pt x="49530" y="427990"/>
                    <a:pt x="0" y="378460"/>
                    <a:pt x="0" y="317500"/>
                  </a:cubicBezTo>
                  <a:cubicBezTo>
                    <a:pt x="0" y="256540"/>
                    <a:pt x="49530" y="207010"/>
                    <a:pt x="110490" y="2070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33310">
            <a:off x="14753564" y="7110374"/>
            <a:ext cx="3472855" cy="34728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76575" y="647700"/>
            <a:ext cx="11610975" cy="342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 Bold"/>
              </a:rPr>
              <a:t>INGRESOS</a:t>
            </a:r>
          </a:p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Open Sans Light"/>
              </a:rPr>
              <a:t>Durante el año 2020, la E.S.E. obtuvo </a:t>
            </a:r>
            <a:r>
              <a:rPr lang="en-US" sz="3800">
                <a:solidFill>
                  <a:srgbClr val="000000"/>
                </a:solidFill>
                <a:latin typeface="Open Sans Light Bold"/>
              </a:rPr>
              <a:t>RECAUDOS</a:t>
            </a:r>
            <a:r>
              <a:rPr lang="en-US" sz="3800">
                <a:solidFill>
                  <a:srgbClr val="000000"/>
                </a:solidFill>
                <a:latin typeface="Open Sans Light"/>
              </a:rPr>
              <a:t> por venta de servicios de salud, mediante la estrategia de gestión de cartera, realizando llamadas telefónicas, derechos de petición y participando en las mesas de conciliación organizadas por la Supersalud. 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-4000500" y="4426068"/>
            <a:ext cx="10058400" cy="1434864"/>
            <a:chOff x="0" y="0"/>
            <a:chExt cx="3561080" cy="508000"/>
          </a:xfrm>
        </p:grpSpPr>
        <p:sp>
          <p:nvSpPr>
            <p:cNvPr id="5" name="Freeform 5"/>
            <p:cNvSpPr/>
            <p:nvPr/>
          </p:nvSpPr>
          <p:spPr>
            <a:xfrm>
              <a:off x="0" y="49530"/>
              <a:ext cx="3561080" cy="408940"/>
            </a:xfrm>
            <a:custGeom>
              <a:avLst/>
              <a:gdLst/>
              <a:ahLst/>
              <a:cxnLst/>
              <a:rect l="l" t="t" r="r" b="b"/>
              <a:pathLst>
                <a:path w="3561080" h="408940">
                  <a:moveTo>
                    <a:pt x="3355340" y="0"/>
                  </a:moveTo>
                  <a:cubicBezTo>
                    <a:pt x="3255010" y="0"/>
                    <a:pt x="3172460" y="72390"/>
                    <a:pt x="3153410" y="166370"/>
                  </a:cubicBezTo>
                  <a:lnTo>
                    <a:pt x="406400" y="166370"/>
                  </a:lnTo>
                  <a:cubicBezTo>
                    <a:pt x="388620" y="71120"/>
                    <a:pt x="304800" y="0"/>
                    <a:pt x="204470" y="0"/>
                  </a:cubicBezTo>
                  <a:cubicBezTo>
                    <a:pt x="91440" y="0"/>
                    <a:pt x="0" y="91440"/>
                    <a:pt x="0" y="204470"/>
                  </a:cubicBezTo>
                  <a:cubicBezTo>
                    <a:pt x="0" y="317500"/>
                    <a:pt x="91440" y="408940"/>
                    <a:pt x="204470" y="408940"/>
                  </a:cubicBezTo>
                  <a:cubicBezTo>
                    <a:pt x="304800" y="408940"/>
                    <a:pt x="388620" y="337820"/>
                    <a:pt x="406400" y="242570"/>
                  </a:cubicBezTo>
                  <a:lnTo>
                    <a:pt x="3154680" y="242570"/>
                  </a:lnTo>
                  <a:cubicBezTo>
                    <a:pt x="3172460" y="337820"/>
                    <a:pt x="3256280" y="408940"/>
                    <a:pt x="3356610" y="408940"/>
                  </a:cubicBezTo>
                  <a:cubicBezTo>
                    <a:pt x="3469640" y="408940"/>
                    <a:pt x="3561080" y="317500"/>
                    <a:pt x="3561080" y="204470"/>
                  </a:cubicBezTo>
                  <a:cubicBezTo>
                    <a:pt x="3561080" y="91440"/>
                    <a:pt x="3468370" y="0"/>
                    <a:pt x="33553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5664740" y="4479193"/>
            <a:ext cx="6022777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HK Grotesk Light"/>
              </a:rPr>
              <a:t>VALORES RECAUDO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7673" y="5750865"/>
            <a:ext cx="13262318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rita Buri Bold"/>
              </a:rPr>
              <a:t>REGIMEN CONTRIBUTIVO------- 410.979.648</a:t>
            </a:r>
          </a:p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rita Buri Bold"/>
              </a:rPr>
              <a:t>SUBSIDIADO ------------------ 1.066.661.647</a:t>
            </a:r>
          </a:p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rita Buri Bold"/>
              </a:rPr>
              <a:t>REGIMEN ESPECIAL ------------ 28.307.184</a:t>
            </a:r>
          </a:p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rita Buri Bold"/>
              </a:rPr>
              <a:t>SOAT ------------------------ 20.086.390</a:t>
            </a:r>
          </a:p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rita Buri Bold"/>
              </a:rPr>
              <a:t>ARL ------------------------- 16.402.330</a:t>
            </a:r>
          </a:p>
          <a:p>
            <a:pPr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rita Buri Bold"/>
              </a:rPr>
              <a:t>CONVENIOS Y OTROS ----------569.432.066</a:t>
            </a:r>
          </a:p>
          <a:p>
            <a:pPr>
              <a:lnSpc>
                <a:spcPts val="4680"/>
              </a:lnSpc>
              <a:spcBef>
                <a:spcPct val="0"/>
              </a:spcBef>
            </a:pPr>
            <a:r>
              <a:rPr lang="en-US" sz="3900">
                <a:solidFill>
                  <a:srgbClr val="000000"/>
                </a:solidFill>
                <a:latin typeface="Arita Buri Bold"/>
              </a:rPr>
              <a:t>TOTAL --------------------- 2.111.869.265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764067">
            <a:off x="-109611" y="6533220"/>
            <a:ext cx="4293090" cy="42930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11214" y="852487"/>
            <a:ext cx="12141696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Open Sans Light"/>
              </a:rPr>
              <a:t>CARTERA - CUENTAS POR COBRAR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Open Sans Light"/>
              </a:rPr>
              <a:t>Valores que le deben a la Institución</a:t>
            </a:r>
            <a:r>
              <a:rPr lang="en-US" sz="5799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5800">
                <a:solidFill>
                  <a:srgbClr val="000000"/>
                </a:solidFill>
                <a:latin typeface="Open Sans Light"/>
              </a:rPr>
              <a:t>En </a:t>
            </a:r>
            <a:r>
              <a:rPr lang="en-US" sz="5799">
                <a:solidFill>
                  <a:srgbClr val="000000"/>
                </a:solidFill>
                <a:latin typeface="Open Sans Light"/>
              </a:rPr>
              <a:t>pesos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12325662" y="4538976"/>
            <a:ext cx="10287000" cy="1209047"/>
            <a:chOff x="0" y="0"/>
            <a:chExt cx="3587461" cy="4216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7462" cy="50800"/>
            </a:xfrm>
            <a:custGeom>
              <a:avLst/>
              <a:gdLst/>
              <a:ahLst/>
              <a:cxnLst/>
              <a:rect l="l" t="t" r="r" b="b"/>
              <a:pathLst>
                <a:path w="3587462" h="50800">
                  <a:moveTo>
                    <a:pt x="0" y="0"/>
                  </a:moveTo>
                  <a:lnTo>
                    <a:pt x="3587462" y="0"/>
                  </a:lnTo>
                  <a:lnTo>
                    <a:pt x="3587462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370840"/>
              <a:ext cx="3587462" cy="50800"/>
            </a:xfrm>
            <a:custGeom>
              <a:avLst/>
              <a:gdLst/>
              <a:ahLst/>
              <a:cxnLst/>
              <a:rect l="l" t="t" r="r" b="b"/>
              <a:pathLst>
                <a:path w="3587462" h="50800">
                  <a:moveTo>
                    <a:pt x="0" y="0"/>
                  </a:moveTo>
                  <a:lnTo>
                    <a:pt x="3587462" y="0"/>
                  </a:lnTo>
                  <a:lnTo>
                    <a:pt x="3587462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147320"/>
              <a:ext cx="3587462" cy="127000"/>
            </a:xfrm>
            <a:custGeom>
              <a:avLst/>
              <a:gdLst/>
              <a:ahLst/>
              <a:cxnLst/>
              <a:rect l="l" t="t" r="r" b="b"/>
              <a:pathLst>
                <a:path w="3587462" h="127000">
                  <a:moveTo>
                    <a:pt x="0" y="0"/>
                  </a:moveTo>
                  <a:lnTo>
                    <a:pt x="3587462" y="0"/>
                  </a:lnTo>
                  <a:lnTo>
                    <a:pt x="3587462" y="12700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322355" y="3830309"/>
            <a:ext cx="15119415" cy="513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RÉGIMEN CONTRIBUTIVO----------429.916.205</a:t>
            </a:r>
          </a:p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SUBSIDIADO--------------------- 292.456.532</a:t>
            </a:r>
          </a:p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SOAT--------------------------- 10.048.965</a:t>
            </a:r>
          </a:p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IPS PÚBLICAS-------------------- 14.031.396</a:t>
            </a:r>
          </a:p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ARL---------------------------- 5.469.956</a:t>
            </a:r>
          </a:p>
          <a:p>
            <a:pPr algn="just">
              <a:lnSpc>
                <a:spcPts val="5191"/>
              </a:lnSpc>
              <a:spcBef>
                <a:spcPct val="0"/>
              </a:spcBef>
            </a:pPr>
            <a:r>
              <a:rPr lang="en-US" sz="4326">
                <a:solidFill>
                  <a:srgbClr val="000000"/>
                </a:solidFill>
                <a:latin typeface="Arita Buri Bold"/>
              </a:rPr>
              <a:t>RÉGIMEN ESPECIAL-------------- 21.542.849</a:t>
            </a:r>
          </a:p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MUNICIPIO DE MACEO ----------- 25.455.227</a:t>
            </a:r>
          </a:p>
          <a:p>
            <a:pPr algn="just">
              <a:lnSpc>
                <a:spcPts val="5067"/>
              </a:lnSpc>
              <a:spcBef>
                <a:spcPct val="0"/>
              </a:spcBef>
            </a:pPr>
            <a:r>
              <a:rPr lang="en-US" sz="4223">
                <a:solidFill>
                  <a:srgbClr val="000000"/>
                </a:solidFill>
                <a:latin typeface="Arita Buri Bold"/>
              </a:rPr>
              <a:t>TOTAL  ------------------------ 793.465.903.82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764067">
            <a:off x="14249327" y="6437970"/>
            <a:ext cx="4293090" cy="429309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29160" y="1281113"/>
            <a:ext cx="14168438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Open Sans Light"/>
              </a:rPr>
              <a:t>RELACIÓN CONVENIOS Y CONTRATOS VIGENCIA 2020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-4247836" y="4538976"/>
            <a:ext cx="10287000" cy="1209047"/>
            <a:chOff x="0" y="0"/>
            <a:chExt cx="3587461" cy="4216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7462" cy="50800"/>
            </a:xfrm>
            <a:custGeom>
              <a:avLst/>
              <a:gdLst/>
              <a:ahLst/>
              <a:cxnLst/>
              <a:rect l="l" t="t" r="r" b="b"/>
              <a:pathLst>
                <a:path w="3587462" h="50800">
                  <a:moveTo>
                    <a:pt x="0" y="0"/>
                  </a:moveTo>
                  <a:lnTo>
                    <a:pt x="3587462" y="0"/>
                  </a:lnTo>
                  <a:lnTo>
                    <a:pt x="3587462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370840"/>
              <a:ext cx="3587462" cy="50800"/>
            </a:xfrm>
            <a:custGeom>
              <a:avLst/>
              <a:gdLst/>
              <a:ahLst/>
              <a:cxnLst/>
              <a:rect l="l" t="t" r="r" b="b"/>
              <a:pathLst>
                <a:path w="3587462" h="50800">
                  <a:moveTo>
                    <a:pt x="0" y="0"/>
                  </a:moveTo>
                  <a:lnTo>
                    <a:pt x="3587462" y="0"/>
                  </a:lnTo>
                  <a:lnTo>
                    <a:pt x="3587462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147320"/>
              <a:ext cx="3587462" cy="127000"/>
            </a:xfrm>
            <a:custGeom>
              <a:avLst/>
              <a:gdLst/>
              <a:ahLst/>
              <a:cxnLst/>
              <a:rect l="l" t="t" r="r" b="b"/>
              <a:pathLst>
                <a:path w="3587462" h="127000">
                  <a:moveTo>
                    <a:pt x="0" y="0"/>
                  </a:moveTo>
                  <a:lnTo>
                    <a:pt x="3587462" y="0"/>
                  </a:lnTo>
                  <a:lnTo>
                    <a:pt x="3587462" y="127000"/>
                  </a:lnTo>
                  <a:lnTo>
                    <a:pt x="0" y="127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329160" y="4179751"/>
            <a:ext cx="15144452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rita Buri Bold"/>
              </a:rPr>
              <a:t>APS Y PIC---------------------------------127.791.000</a:t>
            </a:r>
          </a:p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rita Buri Bold"/>
              </a:rPr>
              <a:t>CONVENIO APS PUERTO BERRIO-------------243.983.762</a:t>
            </a:r>
          </a:p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rita Buri Bold"/>
              </a:rPr>
              <a:t>CONVENIO FORTALECIMIENTO--------------152.727.276</a:t>
            </a:r>
          </a:p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rita Buri Bold"/>
              </a:rPr>
              <a:t>CONVENIO CONTENCION DEL COVID-19------100.000.000</a:t>
            </a:r>
          </a:p>
          <a:p>
            <a:pPr algn="just">
              <a:lnSpc>
                <a:spcPts val="456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Arita Buri Bold"/>
              </a:rPr>
              <a:t>POBLACION POBRE NO ASEGURADA-----------143.153.533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7373">
            <a:off x="11898311" y="1081635"/>
            <a:ext cx="6255395" cy="73843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91162">
            <a:off x="13079064" y="1825408"/>
            <a:ext cx="4580989" cy="54077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9298" y="953518"/>
            <a:ext cx="11912973" cy="8379963"/>
            <a:chOff x="0" y="0"/>
            <a:chExt cx="15883964" cy="11173285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15883964" cy="1344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189"/>
                </a:lnSpc>
              </a:pPr>
              <a:r>
                <a:rPr lang="en-US" sz="6299">
                  <a:solidFill>
                    <a:srgbClr val="FFFFFF"/>
                  </a:solidFill>
                  <a:latin typeface="Arita Buri Bold"/>
                </a:rPr>
                <a:t>Gestión de cartera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446778"/>
              <a:ext cx="15883964" cy="972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320"/>
                </a:lnSpc>
              </a:pPr>
              <a:r>
                <a:rPr lang="en-US" sz="3800">
                  <a:solidFill>
                    <a:srgbClr val="264C3D"/>
                  </a:solidFill>
                  <a:latin typeface="HK Grotesk Light"/>
                </a:rPr>
                <a:t>CIRCUL</a:t>
              </a: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ARIZACION : Se circulariza la cartera cada 3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meses.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 LLAMADAS TELEFONICAS: Mensualmente se llama a las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aseguradoras para realizar el cobro.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 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 CORREOS : Se envían cobros vía correo electrónico a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las aseguradoras.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 </a:t>
              </a:r>
            </a:p>
            <a:p>
              <a:pPr marL="0" lvl="0" indent="0" algn="ctr">
                <a:lnSpc>
                  <a:spcPts val="5320"/>
                </a:lnSpc>
              </a:pPr>
              <a:r>
                <a:rPr lang="en-US" sz="3800" u="none">
                  <a:solidFill>
                    <a:srgbClr val="264C3D"/>
                  </a:solidFill>
                  <a:latin typeface="HK Grotesk Light"/>
                </a:rPr>
                <a:t> MESAS DE CONCILIACION: Se participa en las mesas de conciliación organizadas por la SUPERSALUD.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589298" y="3254621"/>
            <a:ext cx="93143" cy="4969112"/>
          </a:xfrm>
          <a:prstGeom prst="rect">
            <a:avLst/>
          </a:prstGeom>
          <a:solidFill>
            <a:srgbClr val="264C3D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5105" y="2539951"/>
            <a:ext cx="714670" cy="714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8534" y="5381842"/>
            <a:ext cx="714670" cy="7146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4030" y="7866398"/>
            <a:ext cx="714670" cy="7146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79638">
            <a:off x="14017106" y="3254621"/>
            <a:ext cx="2704904" cy="24590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989</Words>
  <Application>Microsoft Office PowerPoint</Application>
  <PresentationFormat>Personalizado</PresentationFormat>
  <Paragraphs>112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7" baseType="lpstr">
      <vt:lpstr>Arita Buri Bold</vt:lpstr>
      <vt:lpstr>Open Sans Extra Bold</vt:lpstr>
      <vt:lpstr>Arimo</vt:lpstr>
      <vt:lpstr>Open Sans</vt:lpstr>
      <vt:lpstr>HK Grotesk Light</vt:lpstr>
      <vt:lpstr>Calibri</vt:lpstr>
      <vt:lpstr>Open Sans Light</vt:lpstr>
      <vt:lpstr>Open Sans Light Bold</vt:lpstr>
      <vt:lpstr>Times New Roman</vt:lpstr>
      <vt:lpstr>Arimo Bold</vt:lpstr>
      <vt:lpstr>Arial Narrow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 E.S.E HOSPITAL MARCO A. CARDONA</dc:title>
  <dc:creator>LiLi</dc:creator>
  <cp:lastModifiedBy>LiLi</cp:lastModifiedBy>
  <cp:revision>5</cp:revision>
  <dcterms:created xsi:type="dcterms:W3CDTF">2006-08-16T00:00:00Z</dcterms:created>
  <dcterms:modified xsi:type="dcterms:W3CDTF">2021-02-18T21:30:50Z</dcterms:modified>
  <dc:identifier>DAEVvpGxp9E</dc:identifier>
</cp:coreProperties>
</file>